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8288000" cy="10287000"/>
  <p:notesSz cx="6858000" cy="9144000"/>
  <p:embeddedFontLst>
    <p:embeddedFont>
      <p:font typeface="Gadugi" panose="020B0502040204020203" pitchFamily="34" charset="0"/>
      <p:regular r:id="rId19"/>
      <p:bold r:id="rId20"/>
    </p:embeddedFont>
    <p:embeddedFont>
      <p:font typeface="Gotham" panose="020B0604020202020204" charset="0"/>
      <p:regular r:id="rId21"/>
    </p:embeddedFont>
    <p:embeddedFont>
      <p:font typeface="Gotham Bold" panose="020B0604020202020204" charset="0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9CA06E-C096-4848-A981-96224A7FDFE2}" v="6" dt="2025-12-09T03:19:20.6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howGuides="1">
      <p:cViewPr varScale="1">
        <p:scale>
          <a:sx n="47" d="100"/>
          <a:sy n="47" d="100"/>
        </p:scale>
        <p:origin x="500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cermate14.02@outlook.com" userId="e7a8e14d8422c4e1" providerId="LiveId" clId="{CCA82E82-AE6E-4075-B74D-A2E476E8CDAB}"/>
    <pc:docChg chg="undo custSel modSld">
      <pc:chgData name="acermate14.02@outlook.com" userId="e7a8e14d8422c4e1" providerId="LiveId" clId="{CCA82E82-AE6E-4075-B74D-A2E476E8CDAB}" dt="2025-12-09T03:24:12.533" v="194" actId="20577"/>
      <pc:docMkLst>
        <pc:docMk/>
      </pc:docMkLst>
      <pc:sldChg chg="modSp mod">
        <pc:chgData name="acermate14.02@outlook.com" userId="e7a8e14d8422c4e1" providerId="LiveId" clId="{CCA82E82-AE6E-4075-B74D-A2E476E8CDAB}" dt="2025-12-09T02:50:21.693" v="6" actId="20577"/>
        <pc:sldMkLst>
          <pc:docMk/>
          <pc:sldMk cId="0" sldId="258"/>
        </pc:sldMkLst>
        <pc:spChg chg="mod">
          <ac:chgData name="acermate14.02@outlook.com" userId="e7a8e14d8422c4e1" providerId="LiveId" clId="{CCA82E82-AE6E-4075-B74D-A2E476E8CDAB}" dt="2025-12-09T02:50:15.601" v="3" actId="20577"/>
          <ac:spMkLst>
            <pc:docMk/>
            <pc:sldMk cId="0" sldId="258"/>
            <ac:spMk id="20" creationId="{00000000-0000-0000-0000-000000000000}"/>
          </ac:spMkLst>
        </pc:spChg>
        <pc:spChg chg="mod">
          <ac:chgData name="acermate14.02@outlook.com" userId="e7a8e14d8422c4e1" providerId="LiveId" clId="{CCA82E82-AE6E-4075-B74D-A2E476E8CDAB}" dt="2025-12-09T02:50:21.693" v="6" actId="20577"/>
          <ac:spMkLst>
            <pc:docMk/>
            <pc:sldMk cId="0" sldId="258"/>
            <ac:spMk id="27" creationId="{3D22FD59-AC1D-3B2B-C9FE-4CC0EE4D2672}"/>
          </ac:spMkLst>
        </pc:spChg>
      </pc:sldChg>
      <pc:sldChg chg="modSp mod">
        <pc:chgData name="acermate14.02@outlook.com" userId="e7a8e14d8422c4e1" providerId="LiveId" clId="{CCA82E82-AE6E-4075-B74D-A2E476E8CDAB}" dt="2025-12-09T03:24:12.533" v="194" actId="20577"/>
        <pc:sldMkLst>
          <pc:docMk/>
          <pc:sldMk cId="0" sldId="271"/>
        </pc:sldMkLst>
        <pc:graphicFrameChg chg="mod modGraphic">
          <ac:chgData name="acermate14.02@outlook.com" userId="e7a8e14d8422c4e1" providerId="LiveId" clId="{CCA82E82-AE6E-4075-B74D-A2E476E8CDAB}" dt="2025-12-09T03:24:12.533" v="194" actId="20577"/>
          <ac:graphicFrameMkLst>
            <pc:docMk/>
            <pc:sldMk cId="0" sldId="271"/>
            <ac:graphicFrameMk id="8" creationId="{00000000-0000-0000-0000-000000000000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svg"/><Relationship Id="rId12" Type="http://schemas.openxmlformats.org/officeDocument/2006/relationships/image" Target="../media/image13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6C9A">
                <a:alpha val="100000"/>
              </a:srgbClr>
            </a:gs>
            <a:gs pos="100000">
              <a:srgbClr val="22165F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639680" y="4654048"/>
            <a:ext cx="19936660" cy="7282419"/>
          </a:xfrm>
          <a:custGeom>
            <a:avLst/>
            <a:gdLst/>
            <a:ahLst/>
            <a:cxnLst/>
            <a:rect l="l" t="t" r="r" b="b"/>
            <a:pathLst>
              <a:path w="19936660" h="7282419">
                <a:moveTo>
                  <a:pt x="19936660" y="0"/>
                </a:moveTo>
                <a:lnTo>
                  <a:pt x="0" y="0"/>
                </a:lnTo>
                <a:lnTo>
                  <a:pt x="0" y="7282419"/>
                </a:lnTo>
                <a:lnTo>
                  <a:pt x="19936660" y="7282419"/>
                </a:lnTo>
                <a:lnTo>
                  <a:pt x="1993666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2700000">
            <a:off x="10858057" y="-1009336"/>
            <a:ext cx="1106025" cy="10061203"/>
            <a:chOff x="0" y="0"/>
            <a:chExt cx="291299" cy="26498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1299" cy="2649864"/>
            </a:xfrm>
            <a:custGeom>
              <a:avLst/>
              <a:gdLst/>
              <a:ahLst/>
              <a:cxnLst/>
              <a:rect l="l" t="t" r="r" b="b"/>
              <a:pathLst>
                <a:path w="291299" h="2649864">
                  <a:moveTo>
                    <a:pt x="145649" y="0"/>
                  </a:moveTo>
                  <a:lnTo>
                    <a:pt x="145649" y="0"/>
                  </a:lnTo>
                  <a:cubicBezTo>
                    <a:pt x="184278" y="0"/>
                    <a:pt x="221325" y="15345"/>
                    <a:pt x="248639" y="42660"/>
                  </a:cubicBezTo>
                  <a:cubicBezTo>
                    <a:pt x="275954" y="69974"/>
                    <a:pt x="291299" y="107021"/>
                    <a:pt x="291299" y="145649"/>
                  </a:cubicBezTo>
                  <a:lnTo>
                    <a:pt x="291299" y="2504215"/>
                  </a:lnTo>
                  <a:cubicBezTo>
                    <a:pt x="291299" y="2542843"/>
                    <a:pt x="275954" y="2579890"/>
                    <a:pt x="248639" y="2607204"/>
                  </a:cubicBezTo>
                  <a:cubicBezTo>
                    <a:pt x="221325" y="2634519"/>
                    <a:pt x="184278" y="2649864"/>
                    <a:pt x="145649" y="2649864"/>
                  </a:cubicBezTo>
                  <a:lnTo>
                    <a:pt x="145649" y="2649864"/>
                  </a:lnTo>
                  <a:cubicBezTo>
                    <a:pt x="107021" y="2649864"/>
                    <a:pt x="69974" y="2634519"/>
                    <a:pt x="42660" y="2607204"/>
                  </a:cubicBezTo>
                  <a:cubicBezTo>
                    <a:pt x="15345" y="2579890"/>
                    <a:pt x="0" y="2542843"/>
                    <a:pt x="0" y="2504215"/>
                  </a:cubicBezTo>
                  <a:lnTo>
                    <a:pt x="0" y="145649"/>
                  </a:lnTo>
                  <a:cubicBezTo>
                    <a:pt x="0" y="107021"/>
                    <a:pt x="15345" y="69974"/>
                    <a:pt x="42660" y="42660"/>
                  </a:cubicBezTo>
                  <a:cubicBezTo>
                    <a:pt x="69974" y="15345"/>
                    <a:pt x="107021" y="0"/>
                    <a:pt x="14564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D47B4">
                    <a:alpha val="100000"/>
                  </a:srgbClr>
                </a:gs>
                <a:gs pos="100000">
                  <a:srgbClr val="3F7F93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91299" cy="26879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2700000">
            <a:off x="15354163" y="794754"/>
            <a:ext cx="1106025" cy="10061203"/>
            <a:chOff x="0" y="0"/>
            <a:chExt cx="291299" cy="264986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1299" cy="2649864"/>
            </a:xfrm>
            <a:custGeom>
              <a:avLst/>
              <a:gdLst/>
              <a:ahLst/>
              <a:cxnLst/>
              <a:rect l="l" t="t" r="r" b="b"/>
              <a:pathLst>
                <a:path w="291299" h="2649864">
                  <a:moveTo>
                    <a:pt x="145649" y="0"/>
                  </a:moveTo>
                  <a:lnTo>
                    <a:pt x="145649" y="0"/>
                  </a:lnTo>
                  <a:cubicBezTo>
                    <a:pt x="184278" y="0"/>
                    <a:pt x="221325" y="15345"/>
                    <a:pt x="248639" y="42660"/>
                  </a:cubicBezTo>
                  <a:cubicBezTo>
                    <a:pt x="275954" y="69974"/>
                    <a:pt x="291299" y="107021"/>
                    <a:pt x="291299" y="145649"/>
                  </a:cubicBezTo>
                  <a:lnTo>
                    <a:pt x="291299" y="2504215"/>
                  </a:lnTo>
                  <a:cubicBezTo>
                    <a:pt x="291299" y="2542843"/>
                    <a:pt x="275954" y="2579890"/>
                    <a:pt x="248639" y="2607204"/>
                  </a:cubicBezTo>
                  <a:cubicBezTo>
                    <a:pt x="221325" y="2634519"/>
                    <a:pt x="184278" y="2649864"/>
                    <a:pt x="145649" y="2649864"/>
                  </a:cubicBezTo>
                  <a:lnTo>
                    <a:pt x="145649" y="2649864"/>
                  </a:lnTo>
                  <a:cubicBezTo>
                    <a:pt x="107021" y="2649864"/>
                    <a:pt x="69974" y="2634519"/>
                    <a:pt x="42660" y="2607204"/>
                  </a:cubicBezTo>
                  <a:cubicBezTo>
                    <a:pt x="15345" y="2579890"/>
                    <a:pt x="0" y="2542843"/>
                    <a:pt x="0" y="2504215"/>
                  </a:cubicBezTo>
                  <a:lnTo>
                    <a:pt x="0" y="145649"/>
                  </a:lnTo>
                  <a:cubicBezTo>
                    <a:pt x="0" y="107021"/>
                    <a:pt x="15345" y="69974"/>
                    <a:pt x="42660" y="42660"/>
                  </a:cubicBezTo>
                  <a:cubicBezTo>
                    <a:pt x="69974" y="15345"/>
                    <a:pt x="107021" y="0"/>
                    <a:pt x="14564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D47B4">
                    <a:alpha val="100000"/>
                  </a:srgbClr>
                </a:gs>
                <a:gs pos="100000">
                  <a:srgbClr val="3F7F93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91299" cy="26879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2700000">
            <a:off x="10650305" y="1119005"/>
            <a:ext cx="893373" cy="5693483"/>
            <a:chOff x="0" y="0"/>
            <a:chExt cx="235292" cy="149951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35292" cy="1499518"/>
            </a:xfrm>
            <a:custGeom>
              <a:avLst/>
              <a:gdLst/>
              <a:ahLst/>
              <a:cxnLst/>
              <a:rect l="l" t="t" r="r" b="b"/>
              <a:pathLst>
                <a:path w="235292" h="1499518">
                  <a:moveTo>
                    <a:pt x="117646" y="0"/>
                  </a:moveTo>
                  <a:lnTo>
                    <a:pt x="117646" y="0"/>
                  </a:lnTo>
                  <a:cubicBezTo>
                    <a:pt x="182620" y="0"/>
                    <a:pt x="235292" y="52672"/>
                    <a:pt x="235292" y="117646"/>
                  </a:cubicBezTo>
                  <a:lnTo>
                    <a:pt x="235292" y="1381873"/>
                  </a:lnTo>
                  <a:cubicBezTo>
                    <a:pt x="235292" y="1413074"/>
                    <a:pt x="222897" y="1442998"/>
                    <a:pt x="200834" y="1465061"/>
                  </a:cubicBezTo>
                  <a:cubicBezTo>
                    <a:pt x="178771" y="1487123"/>
                    <a:pt x="148847" y="1499518"/>
                    <a:pt x="117646" y="1499518"/>
                  </a:cubicBezTo>
                  <a:lnTo>
                    <a:pt x="117646" y="1499518"/>
                  </a:lnTo>
                  <a:cubicBezTo>
                    <a:pt x="86444" y="1499518"/>
                    <a:pt x="56521" y="1487123"/>
                    <a:pt x="34458" y="1465061"/>
                  </a:cubicBezTo>
                  <a:cubicBezTo>
                    <a:pt x="12395" y="1442998"/>
                    <a:pt x="0" y="1413074"/>
                    <a:pt x="0" y="1381873"/>
                  </a:cubicBezTo>
                  <a:lnTo>
                    <a:pt x="0" y="117646"/>
                  </a:lnTo>
                  <a:cubicBezTo>
                    <a:pt x="0" y="86444"/>
                    <a:pt x="12395" y="56521"/>
                    <a:pt x="34458" y="34458"/>
                  </a:cubicBezTo>
                  <a:cubicBezTo>
                    <a:pt x="56521" y="12395"/>
                    <a:pt x="86444" y="0"/>
                    <a:pt x="11764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35292" cy="15376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009956" y="-782460"/>
            <a:ext cx="10111025" cy="9347975"/>
            <a:chOff x="-31750" y="-27940"/>
            <a:chExt cx="5233670" cy="48387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233670" cy="4838700"/>
            </a:xfrm>
            <a:custGeom>
              <a:avLst/>
              <a:gdLst/>
              <a:ahLst/>
              <a:cxnLst/>
              <a:rect l="l" t="t" r="r" b="b"/>
              <a:pathLst>
                <a:path w="5233670" h="4838700">
                  <a:moveTo>
                    <a:pt x="5132070" y="2514600"/>
                  </a:moveTo>
                  <a:lnTo>
                    <a:pt x="2967990" y="4678680"/>
                  </a:lnTo>
                  <a:cubicBezTo>
                    <a:pt x="2867660" y="4779010"/>
                    <a:pt x="2696210" y="4770120"/>
                    <a:pt x="2584450" y="4659630"/>
                  </a:cubicBezTo>
                  <a:cubicBezTo>
                    <a:pt x="2472690" y="4547870"/>
                    <a:pt x="2463800" y="4376420"/>
                    <a:pt x="2565400" y="4276090"/>
                  </a:cubicBezTo>
                  <a:lnTo>
                    <a:pt x="2316480" y="4523740"/>
                  </a:lnTo>
                  <a:cubicBezTo>
                    <a:pt x="2216150" y="4624070"/>
                    <a:pt x="2044700" y="4615180"/>
                    <a:pt x="1932940" y="4504690"/>
                  </a:cubicBezTo>
                  <a:cubicBezTo>
                    <a:pt x="1842770" y="4414520"/>
                    <a:pt x="1819910" y="4282440"/>
                    <a:pt x="1869440" y="4183380"/>
                  </a:cubicBezTo>
                  <a:lnTo>
                    <a:pt x="1324610" y="4726940"/>
                  </a:lnTo>
                  <a:cubicBezTo>
                    <a:pt x="1212850" y="4838700"/>
                    <a:pt x="1032510" y="4838700"/>
                    <a:pt x="920750" y="4726940"/>
                  </a:cubicBezTo>
                  <a:cubicBezTo>
                    <a:pt x="808990" y="4615180"/>
                    <a:pt x="808990" y="4434840"/>
                    <a:pt x="920750" y="4323080"/>
                  </a:cubicBezTo>
                  <a:lnTo>
                    <a:pt x="1195070" y="4048760"/>
                  </a:lnTo>
                  <a:cubicBezTo>
                    <a:pt x="1192530" y="4051300"/>
                    <a:pt x="1191260" y="4052570"/>
                    <a:pt x="1188720" y="4055110"/>
                  </a:cubicBezTo>
                  <a:cubicBezTo>
                    <a:pt x="1206500" y="4036060"/>
                    <a:pt x="1220470" y="4015740"/>
                    <a:pt x="1231900" y="3994150"/>
                  </a:cubicBezTo>
                  <a:lnTo>
                    <a:pt x="1210310" y="4015740"/>
                  </a:lnTo>
                  <a:cubicBezTo>
                    <a:pt x="1109980" y="4116070"/>
                    <a:pt x="938530" y="4107180"/>
                    <a:pt x="826770" y="3996690"/>
                  </a:cubicBezTo>
                  <a:cubicBezTo>
                    <a:pt x="736600" y="3906520"/>
                    <a:pt x="713740" y="3774440"/>
                    <a:pt x="762000" y="3675380"/>
                  </a:cubicBezTo>
                  <a:lnTo>
                    <a:pt x="515620" y="3921760"/>
                  </a:lnTo>
                  <a:cubicBezTo>
                    <a:pt x="403860" y="4033520"/>
                    <a:pt x="223520" y="4033520"/>
                    <a:pt x="111760" y="3921760"/>
                  </a:cubicBezTo>
                  <a:cubicBezTo>
                    <a:pt x="0" y="3810000"/>
                    <a:pt x="0" y="3629660"/>
                    <a:pt x="111760" y="3517900"/>
                  </a:cubicBezTo>
                  <a:lnTo>
                    <a:pt x="720090" y="2910840"/>
                  </a:lnTo>
                  <a:cubicBezTo>
                    <a:pt x="608330" y="3022600"/>
                    <a:pt x="427990" y="3022600"/>
                    <a:pt x="316230" y="2910840"/>
                  </a:cubicBezTo>
                  <a:cubicBezTo>
                    <a:pt x="204470" y="2799080"/>
                    <a:pt x="204470" y="2618740"/>
                    <a:pt x="316230" y="2506980"/>
                  </a:cubicBezTo>
                  <a:lnTo>
                    <a:pt x="2713990" y="111760"/>
                  </a:lnTo>
                  <a:cubicBezTo>
                    <a:pt x="2825750" y="0"/>
                    <a:pt x="3006090" y="0"/>
                    <a:pt x="3117850" y="111760"/>
                  </a:cubicBezTo>
                  <a:cubicBezTo>
                    <a:pt x="3229610" y="223520"/>
                    <a:pt x="3229610" y="403860"/>
                    <a:pt x="3117850" y="515620"/>
                  </a:cubicBezTo>
                  <a:lnTo>
                    <a:pt x="2219960" y="1412240"/>
                  </a:lnTo>
                  <a:cubicBezTo>
                    <a:pt x="2108200" y="1524000"/>
                    <a:pt x="2108200" y="1704340"/>
                    <a:pt x="2219960" y="1816100"/>
                  </a:cubicBezTo>
                  <a:cubicBezTo>
                    <a:pt x="2310130" y="1906270"/>
                    <a:pt x="2447290" y="1924050"/>
                    <a:pt x="2555240" y="1866900"/>
                  </a:cubicBezTo>
                  <a:lnTo>
                    <a:pt x="2973070" y="1449070"/>
                  </a:lnTo>
                  <a:cubicBezTo>
                    <a:pt x="2992120" y="1430020"/>
                    <a:pt x="3012440" y="1416050"/>
                    <a:pt x="3035300" y="1404620"/>
                  </a:cubicBezTo>
                  <a:lnTo>
                    <a:pt x="3190240" y="1249680"/>
                  </a:lnTo>
                  <a:cubicBezTo>
                    <a:pt x="3302000" y="1137920"/>
                    <a:pt x="3482340" y="1137920"/>
                    <a:pt x="3594100" y="1249680"/>
                  </a:cubicBezTo>
                  <a:cubicBezTo>
                    <a:pt x="3684270" y="1339850"/>
                    <a:pt x="3702050" y="1477010"/>
                    <a:pt x="3644900" y="1584960"/>
                  </a:cubicBezTo>
                  <a:lnTo>
                    <a:pt x="3924300" y="1305560"/>
                  </a:lnTo>
                  <a:cubicBezTo>
                    <a:pt x="4024630" y="1205230"/>
                    <a:pt x="4196080" y="1214120"/>
                    <a:pt x="4307840" y="1324610"/>
                  </a:cubicBezTo>
                  <a:cubicBezTo>
                    <a:pt x="4419600" y="1436370"/>
                    <a:pt x="4428490" y="1607820"/>
                    <a:pt x="4326890" y="1708150"/>
                  </a:cubicBezTo>
                  <a:lnTo>
                    <a:pt x="4258310" y="1776730"/>
                  </a:lnTo>
                  <a:cubicBezTo>
                    <a:pt x="4245610" y="1800860"/>
                    <a:pt x="4229100" y="1823720"/>
                    <a:pt x="4207510" y="1845310"/>
                  </a:cubicBezTo>
                  <a:cubicBezTo>
                    <a:pt x="4187190" y="1865630"/>
                    <a:pt x="4164330" y="1882140"/>
                    <a:pt x="4138930" y="1896110"/>
                  </a:cubicBezTo>
                  <a:lnTo>
                    <a:pt x="4077970" y="1957070"/>
                  </a:lnTo>
                  <a:cubicBezTo>
                    <a:pt x="4079240" y="1955800"/>
                    <a:pt x="4081780" y="1953260"/>
                    <a:pt x="4084320" y="1951990"/>
                  </a:cubicBezTo>
                  <a:cubicBezTo>
                    <a:pt x="3989070" y="2053590"/>
                    <a:pt x="4000500" y="2221230"/>
                    <a:pt x="4109720" y="2330450"/>
                  </a:cubicBezTo>
                  <a:cubicBezTo>
                    <a:pt x="4218940" y="2439670"/>
                    <a:pt x="4386580" y="2449830"/>
                    <a:pt x="4488180" y="2355850"/>
                  </a:cubicBezTo>
                  <a:cubicBezTo>
                    <a:pt x="4486910" y="2358390"/>
                    <a:pt x="4484370" y="2359660"/>
                    <a:pt x="4483100" y="2362200"/>
                  </a:cubicBezTo>
                  <a:lnTo>
                    <a:pt x="4730750" y="2114550"/>
                  </a:lnTo>
                  <a:cubicBezTo>
                    <a:pt x="4831080" y="2014220"/>
                    <a:pt x="5002530" y="2023110"/>
                    <a:pt x="5114290" y="2133600"/>
                  </a:cubicBezTo>
                  <a:cubicBezTo>
                    <a:pt x="5224780" y="2241550"/>
                    <a:pt x="5233670" y="2414270"/>
                    <a:pt x="5132070" y="2514600"/>
                  </a:cubicBezTo>
                  <a:close/>
                </a:path>
              </a:pathLst>
            </a:custGeom>
            <a:blipFill>
              <a:blip r:embed="rId3"/>
              <a:stretch>
                <a:fillRect l="-25138" r="-25138"/>
              </a:stretch>
            </a:blipFill>
            <a:ln w="57150" cap="sq">
              <a:solidFill>
                <a:srgbClr val="FFFFFF"/>
              </a:solidFill>
              <a:prstDash val="solid"/>
              <a:miter/>
            </a:ln>
          </p:spPr>
        </p:sp>
      </p:grpSp>
      <p:grpSp>
        <p:nvGrpSpPr>
          <p:cNvPr id="14" name="Group 14"/>
          <p:cNvGrpSpPr/>
          <p:nvPr/>
        </p:nvGrpSpPr>
        <p:grpSpPr>
          <a:xfrm rot="2700000">
            <a:off x="14542998" y="251704"/>
            <a:ext cx="893373" cy="3529970"/>
            <a:chOff x="0" y="0"/>
            <a:chExt cx="235292" cy="92970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5292" cy="929704"/>
            </a:xfrm>
            <a:custGeom>
              <a:avLst/>
              <a:gdLst/>
              <a:ahLst/>
              <a:cxnLst/>
              <a:rect l="l" t="t" r="r" b="b"/>
              <a:pathLst>
                <a:path w="235292" h="929704">
                  <a:moveTo>
                    <a:pt x="117646" y="0"/>
                  </a:moveTo>
                  <a:lnTo>
                    <a:pt x="117646" y="0"/>
                  </a:lnTo>
                  <a:cubicBezTo>
                    <a:pt x="182620" y="0"/>
                    <a:pt x="235292" y="52672"/>
                    <a:pt x="235292" y="117646"/>
                  </a:cubicBezTo>
                  <a:lnTo>
                    <a:pt x="235292" y="812058"/>
                  </a:lnTo>
                  <a:cubicBezTo>
                    <a:pt x="235292" y="843260"/>
                    <a:pt x="222897" y="873184"/>
                    <a:pt x="200834" y="895246"/>
                  </a:cubicBezTo>
                  <a:cubicBezTo>
                    <a:pt x="178771" y="917309"/>
                    <a:pt x="148847" y="929704"/>
                    <a:pt x="117646" y="929704"/>
                  </a:cubicBezTo>
                  <a:lnTo>
                    <a:pt x="117646" y="929704"/>
                  </a:lnTo>
                  <a:cubicBezTo>
                    <a:pt x="52672" y="929704"/>
                    <a:pt x="0" y="877032"/>
                    <a:pt x="0" y="812058"/>
                  </a:cubicBezTo>
                  <a:lnTo>
                    <a:pt x="0" y="117646"/>
                  </a:lnTo>
                  <a:cubicBezTo>
                    <a:pt x="0" y="86444"/>
                    <a:pt x="12395" y="56521"/>
                    <a:pt x="34458" y="34458"/>
                  </a:cubicBezTo>
                  <a:cubicBezTo>
                    <a:pt x="56521" y="12395"/>
                    <a:pt x="86444" y="0"/>
                    <a:pt x="117646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D47B4">
                    <a:alpha val="100000"/>
                  </a:srgbClr>
                </a:gs>
                <a:gs pos="100000">
                  <a:srgbClr val="3F7F93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235292" cy="9678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2700000">
            <a:off x="13002397" y="-4089534"/>
            <a:ext cx="1210423" cy="8004906"/>
            <a:chOff x="0" y="0"/>
            <a:chExt cx="318794" cy="210828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18794" cy="2108288"/>
            </a:xfrm>
            <a:custGeom>
              <a:avLst/>
              <a:gdLst/>
              <a:ahLst/>
              <a:cxnLst/>
              <a:rect l="l" t="t" r="r" b="b"/>
              <a:pathLst>
                <a:path w="318794" h="2108288">
                  <a:moveTo>
                    <a:pt x="159397" y="0"/>
                  </a:moveTo>
                  <a:lnTo>
                    <a:pt x="159397" y="0"/>
                  </a:lnTo>
                  <a:cubicBezTo>
                    <a:pt x="247430" y="0"/>
                    <a:pt x="318794" y="71365"/>
                    <a:pt x="318794" y="159397"/>
                  </a:cubicBezTo>
                  <a:lnTo>
                    <a:pt x="318794" y="1948891"/>
                  </a:lnTo>
                  <a:cubicBezTo>
                    <a:pt x="318794" y="1991165"/>
                    <a:pt x="302001" y="2031709"/>
                    <a:pt x="272108" y="2061602"/>
                  </a:cubicBezTo>
                  <a:cubicBezTo>
                    <a:pt x="242215" y="2091494"/>
                    <a:pt x="201672" y="2108288"/>
                    <a:pt x="159397" y="2108288"/>
                  </a:cubicBezTo>
                  <a:lnTo>
                    <a:pt x="159397" y="2108288"/>
                  </a:lnTo>
                  <a:cubicBezTo>
                    <a:pt x="117122" y="2108288"/>
                    <a:pt x="76579" y="2091494"/>
                    <a:pt x="46686" y="2061602"/>
                  </a:cubicBezTo>
                  <a:cubicBezTo>
                    <a:pt x="16794" y="2031709"/>
                    <a:pt x="0" y="1991165"/>
                    <a:pt x="0" y="1948891"/>
                  </a:cubicBezTo>
                  <a:lnTo>
                    <a:pt x="0" y="159397"/>
                  </a:lnTo>
                  <a:cubicBezTo>
                    <a:pt x="0" y="117122"/>
                    <a:pt x="16794" y="76579"/>
                    <a:pt x="46686" y="46686"/>
                  </a:cubicBezTo>
                  <a:cubicBezTo>
                    <a:pt x="76579" y="16794"/>
                    <a:pt x="117122" y="0"/>
                    <a:pt x="15939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D47B4">
                    <a:alpha val="100000"/>
                  </a:srgbClr>
                </a:gs>
                <a:gs pos="100000">
                  <a:srgbClr val="3F7F93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318794" cy="21463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473254" y="2732908"/>
            <a:ext cx="876244" cy="876244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D47B4">
                    <a:alpha val="100000"/>
                  </a:srgbClr>
                </a:gs>
                <a:gs pos="100000">
                  <a:srgbClr val="3F7F93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6451971" y="8381409"/>
            <a:ext cx="1395080" cy="1395080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D47B4">
                    <a:alpha val="100000"/>
                  </a:srgbClr>
                </a:gs>
                <a:gs pos="100000">
                  <a:srgbClr val="3F7F93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25" name="TextBox 2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 rot="2700000">
            <a:off x="15929375" y="-1109904"/>
            <a:ext cx="893373" cy="3529970"/>
            <a:chOff x="0" y="0"/>
            <a:chExt cx="235292" cy="929704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235292" cy="929704"/>
            </a:xfrm>
            <a:custGeom>
              <a:avLst/>
              <a:gdLst/>
              <a:ahLst/>
              <a:cxnLst/>
              <a:rect l="l" t="t" r="r" b="b"/>
              <a:pathLst>
                <a:path w="235292" h="929704">
                  <a:moveTo>
                    <a:pt x="117646" y="0"/>
                  </a:moveTo>
                  <a:lnTo>
                    <a:pt x="117646" y="0"/>
                  </a:lnTo>
                  <a:cubicBezTo>
                    <a:pt x="182620" y="0"/>
                    <a:pt x="235292" y="52672"/>
                    <a:pt x="235292" y="117646"/>
                  </a:cubicBezTo>
                  <a:lnTo>
                    <a:pt x="235292" y="812058"/>
                  </a:lnTo>
                  <a:cubicBezTo>
                    <a:pt x="235292" y="843260"/>
                    <a:pt x="222897" y="873184"/>
                    <a:pt x="200834" y="895246"/>
                  </a:cubicBezTo>
                  <a:cubicBezTo>
                    <a:pt x="178771" y="917309"/>
                    <a:pt x="148847" y="929704"/>
                    <a:pt x="117646" y="929704"/>
                  </a:cubicBezTo>
                  <a:lnTo>
                    <a:pt x="117646" y="929704"/>
                  </a:lnTo>
                  <a:cubicBezTo>
                    <a:pt x="52672" y="929704"/>
                    <a:pt x="0" y="877032"/>
                    <a:pt x="0" y="812058"/>
                  </a:cubicBezTo>
                  <a:lnTo>
                    <a:pt x="0" y="117646"/>
                  </a:lnTo>
                  <a:cubicBezTo>
                    <a:pt x="0" y="86444"/>
                    <a:pt x="12395" y="56521"/>
                    <a:pt x="34458" y="34458"/>
                  </a:cubicBezTo>
                  <a:cubicBezTo>
                    <a:pt x="56521" y="12395"/>
                    <a:pt x="86444" y="0"/>
                    <a:pt x="11764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235292" cy="9678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7183391" y="525521"/>
            <a:ext cx="876244" cy="876244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D47B4">
                    <a:alpha val="100000"/>
                  </a:srgbClr>
                </a:gs>
                <a:gs pos="100000">
                  <a:srgbClr val="3F7F93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31" name="TextBox 3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 rot="2700000">
            <a:off x="12149848" y="-1691931"/>
            <a:ext cx="893373" cy="3529970"/>
            <a:chOff x="0" y="0"/>
            <a:chExt cx="235292" cy="929704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235292" cy="929704"/>
            </a:xfrm>
            <a:custGeom>
              <a:avLst/>
              <a:gdLst/>
              <a:ahLst/>
              <a:cxnLst/>
              <a:rect l="l" t="t" r="r" b="b"/>
              <a:pathLst>
                <a:path w="235292" h="929704">
                  <a:moveTo>
                    <a:pt x="117646" y="0"/>
                  </a:moveTo>
                  <a:lnTo>
                    <a:pt x="117646" y="0"/>
                  </a:lnTo>
                  <a:cubicBezTo>
                    <a:pt x="182620" y="0"/>
                    <a:pt x="235292" y="52672"/>
                    <a:pt x="235292" y="117646"/>
                  </a:cubicBezTo>
                  <a:lnTo>
                    <a:pt x="235292" y="812058"/>
                  </a:lnTo>
                  <a:cubicBezTo>
                    <a:pt x="235292" y="843260"/>
                    <a:pt x="222897" y="873184"/>
                    <a:pt x="200834" y="895246"/>
                  </a:cubicBezTo>
                  <a:cubicBezTo>
                    <a:pt x="178771" y="917309"/>
                    <a:pt x="148847" y="929704"/>
                    <a:pt x="117646" y="929704"/>
                  </a:cubicBezTo>
                  <a:lnTo>
                    <a:pt x="117646" y="929704"/>
                  </a:lnTo>
                  <a:cubicBezTo>
                    <a:pt x="52672" y="929704"/>
                    <a:pt x="0" y="877032"/>
                    <a:pt x="0" y="812058"/>
                  </a:cubicBezTo>
                  <a:lnTo>
                    <a:pt x="0" y="117646"/>
                  </a:lnTo>
                  <a:cubicBezTo>
                    <a:pt x="0" y="86444"/>
                    <a:pt x="12395" y="56521"/>
                    <a:pt x="34458" y="34458"/>
                  </a:cubicBezTo>
                  <a:cubicBezTo>
                    <a:pt x="56521" y="12395"/>
                    <a:pt x="86444" y="0"/>
                    <a:pt x="11764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235292" cy="9678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 rot="2700000">
            <a:off x="13265412" y="7920195"/>
            <a:ext cx="893373" cy="3529970"/>
            <a:chOff x="0" y="0"/>
            <a:chExt cx="235292" cy="929704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235292" cy="929704"/>
            </a:xfrm>
            <a:custGeom>
              <a:avLst/>
              <a:gdLst/>
              <a:ahLst/>
              <a:cxnLst/>
              <a:rect l="l" t="t" r="r" b="b"/>
              <a:pathLst>
                <a:path w="235292" h="929704">
                  <a:moveTo>
                    <a:pt x="117646" y="0"/>
                  </a:moveTo>
                  <a:lnTo>
                    <a:pt x="117646" y="0"/>
                  </a:lnTo>
                  <a:cubicBezTo>
                    <a:pt x="182620" y="0"/>
                    <a:pt x="235292" y="52672"/>
                    <a:pt x="235292" y="117646"/>
                  </a:cubicBezTo>
                  <a:lnTo>
                    <a:pt x="235292" y="812058"/>
                  </a:lnTo>
                  <a:cubicBezTo>
                    <a:pt x="235292" y="843260"/>
                    <a:pt x="222897" y="873184"/>
                    <a:pt x="200834" y="895246"/>
                  </a:cubicBezTo>
                  <a:cubicBezTo>
                    <a:pt x="178771" y="917309"/>
                    <a:pt x="148847" y="929704"/>
                    <a:pt x="117646" y="929704"/>
                  </a:cubicBezTo>
                  <a:lnTo>
                    <a:pt x="117646" y="929704"/>
                  </a:lnTo>
                  <a:cubicBezTo>
                    <a:pt x="52672" y="929704"/>
                    <a:pt x="0" y="877032"/>
                    <a:pt x="0" y="812058"/>
                  </a:cubicBezTo>
                  <a:lnTo>
                    <a:pt x="0" y="117646"/>
                  </a:lnTo>
                  <a:cubicBezTo>
                    <a:pt x="0" y="86444"/>
                    <a:pt x="12395" y="56521"/>
                    <a:pt x="34458" y="34458"/>
                  </a:cubicBezTo>
                  <a:cubicBezTo>
                    <a:pt x="56521" y="12395"/>
                    <a:pt x="86444" y="0"/>
                    <a:pt x="11764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235292" cy="9678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 rot="2700000">
            <a:off x="18110407" y="4539103"/>
            <a:ext cx="893373" cy="3529970"/>
            <a:chOff x="0" y="0"/>
            <a:chExt cx="235292" cy="929704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235292" cy="929704"/>
            </a:xfrm>
            <a:custGeom>
              <a:avLst/>
              <a:gdLst/>
              <a:ahLst/>
              <a:cxnLst/>
              <a:rect l="l" t="t" r="r" b="b"/>
              <a:pathLst>
                <a:path w="235292" h="929704">
                  <a:moveTo>
                    <a:pt x="117646" y="0"/>
                  </a:moveTo>
                  <a:lnTo>
                    <a:pt x="117646" y="0"/>
                  </a:lnTo>
                  <a:cubicBezTo>
                    <a:pt x="182620" y="0"/>
                    <a:pt x="235292" y="52672"/>
                    <a:pt x="235292" y="117646"/>
                  </a:cubicBezTo>
                  <a:lnTo>
                    <a:pt x="235292" y="812058"/>
                  </a:lnTo>
                  <a:cubicBezTo>
                    <a:pt x="235292" y="843260"/>
                    <a:pt x="222897" y="873184"/>
                    <a:pt x="200834" y="895246"/>
                  </a:cubicBezTo>
                  <a:cubicBezTo>
                    <a:pt x="178771" y="917309"/>
                    <a:pt x="148847" y="929704"/>
                    <a:pt x="117646" y="929704"/>
                  </a:cubicBezTo>
                  <a:lnTo>
                    <a:pt x="117646" y="929704"/>
                  </a:lnTo>
                  <a:cubicBezTo>
                    <a:pt x="52672" y="929704"/>
                    <a:pt x="0" y="877032"/>
                    <a:pt x="0" y="812058"/>
                  </a:cubicBezTo>
                  <a:lnTo>
                    <a:pt x="0" y="117646"/>
                  </a:lnTo>
                  <a:cubicBezTo>
                    <a:pt x="0" y="86444"/>
                    <a:pt x="12395" y="56521"/>
                    <a:pt x="34458" y="34458"/>
                  </a:cubicBezTo>
                  <a:cubicBezTo>
                    <a:pt x="56521" y="12395"/>
                    <a:pt x="86444" y="0"/>
                    <a:pt x="11764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-38100"/>
              <a:ext cx="235292" cy="9678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-1071934" y="6584069"/>
            <a:ext cx="8031053" cy="703299"/>
            <a:chOff x="0" y="0"/>
            <a:chExt cx="2115174" cy="185231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2115175" cy="185231"/>
            </a:xfrm>
            <a:custGeom>
              <a:avLst/>
              <a:gdLst/>
              <a:ahLst/>
              <a:cxnLst/>
              <a:rect l="l" t="t" r="r" b="b"/>
              <a:pathLst>
                <a:path w="2115175" h="185231">
                  <a:moveTo>
                    <a:pt x="92615" y="0"/>
                  </a:moveTo>
                  <a:lnTo>
                    <a:pt x="2022559" y="0"/>
                  </a:lnTo>
                  <a:cubicBezTo>
                    <a:pt x="2047122" y="0"/>
                    <a:pt x="2070679" y="9758"/>
                    <a:pt x="2088048" y="27126"/>
                  </a:cubicBezTo>
                  <a:cubicBezTo>
                    <a:pt x="2105417" y="44495"/>
                    <a:pt x="2115175" y="68052"/>
                    <a:pt x="2115175" y="92615"/>
                  </a:cubicBezTo>
                  <a:lnTo>
                    <a:pt x="2115175" y="92615"/>
                  </a:lnTo>
                  <a:cubicBezTo>
                    <a:pt x="2115175" y="143766"/>
                    <a:pt x="2073709" y="185231"/>
                    <a:pt x="2022559" y="185231"/>
                  </a:cubicBezTo>
                  <a:lnTo>
                    <a:pt x="92615" y="185231"/>
                  </a:lnTo>
                  <a:cubicBezTo>
                    <a:pt x="41465" y="185231"/>
                    <a:pt x="0" y="143766"/>
                    <a:pt x="0" y="92615"/>
                  </a:cubicBezTo>
                  <a:lnTo>
                    <a:pt x="0" y="92615"/>
                  </a:lnTo>
                  <a:cubicBezTo>
                    <a:pt x="0" y="41465"/>
                    <a:pt x="41465" y="0"/>
                    <a:pt x="92615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0" y="-38100"/>
              <a:ext cx="2115174" cy="2233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44" name="TextBox 44"/>
          <p:cNvSpPr txBox="1"/>
          <p:nvPr/>
        </p:nvSpPr>
        <p:spPr>
          <a:xfrm>
            <a:off x="245760" y="2046731"/>
            <a:ext cx="10397393" cy="21903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815"/>
              </a:lnSpc>
            </a:pPr>
            <a:r>
              <a:rPr lang="en-US" sz="7000" b="1" dirty="0">
                <a:solidFill>
                  <a:srgbClr val="FFFFFF"/>
                </a:solidFill>
                <a:latin typeface="Gadugi" panose="020B0502040204020203" pitchFamily="34" charset="0"/>
                <a:ea typeface="Gadugi" panose="020B0502040204020203" pitchFamily="34" charset="0"/>
                <a:cs typeface="Gotham Bold"/>
                <a:sym typeface="Gotham Bold"/>
              </a:rPr>
              <a:t>POTENSI DESA</a:t>
            </a:r>
          </a:p>
          <a:p>
            <a:pPr algn="l">
              <a:lnSpc>
                <a:spcPts val="8815"/>
              </a:lnSpc>
            </a:pPr>
            <a:r>
              <a:rPr lang="en-US" sz="7000" b="1" dirty="0">
                <a:solidFill>
                  <a:srgbClr val="FFFFFF"/>
                </a:solidFill>
                <a:latin typeface="Gadugi" panose="020B0502040204020203" pitchFamily="34" charset="0"/>
                <a:ea typeface="Gadugi" panose="020B0502040204020203" pitchFamily="34" charset="0"/>
                <a:cs typeface="Gotham Bold"/>
                <a:sym typeface="Gotham Bold"/>
              </a:rPr>
              <a:t>BANDAR TENGGULANG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344389" y="4237744"/>
            <a:ext cx="7896423" cy="6617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600"/>
              </a:lnSpc>
            </a:pPr>
            <a:r>
              <a:rPr lang="en-US" sz="4000" b="1" dirty="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TAHUN 2025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645298" y="6908219"/>
            <a:ext cx="7452386" cy="235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80"/>
              </a:lnSpc>
            </a:pPr>
            <a:r>
              <a:rPr lang="en-US" sz="2760" b="1" spc="312" dirty="0" err="1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Kabupaten</a:t>
            </a:r>
            <a:r>
              <a:rPr lang="en-US" sz="2760" b="1" spc="312" dirty="0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 Musi </a:t>
            </a:r>
            <a:r>
              <a:rPr lang="en-US" sz="2760" b="1" spc="312" dirty="0" err="1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Banyuasin</a:t>
            </a:r>
            <a:r>
              <a:rPr lang="en-US" sz="2760" b="1" spc="312" dirty="0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186D">
                <a:alpha val="100000"/>
              </a:srgbClr>
            </a:gs>
            <a:gs pos="100000">
              <a:srgbClr val="3F7F93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638456" y="-4680750"/>
            <a:ext cx="7939607" cy="11312420"/>
            <a:chOff x="0" y="0"/>
            <a:chExt cx="406400" cy="5790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6400" cy="579042"/>
            </a:xfrm>
            <a:custGeom>
              <a:avLst/>
              <a:gdLst/>
              <a:ahLst/>
              <a:cxnLst/>
              <a:rect l="l" t="t" r="r" b="b"/>
              <a:pathLst>
                <a:path w="406400" h="579042">
                  <a:moveTo>
                    <a:pt x="203200" y="0"/>
                  </a:moveTo>
                  <a:lnTo>
                    <a:pt x="203200" y="0"/>
                  </a:lnTo>
                  <a:cubicBezTo>
                    <a:pt x="315424" y="0"/>
                    <a:pt x="406400" y="90976"/>
                    <a:pt x="406400" y="203200"/>
                  </a:cubicBezTo>
                  <a:lnTo>
                    <a:pt x="406400" y="375842"/>
                  </a:lnTo>
                  <a:cubicBezTo>
                    <a:pt x="406400" y="488066"/>
                    <a:pt x="315424" y="579042"/>
                    <a:pt x="203200" y="579042"/>
                  </a:cubicBezTo>
                  <a:lnTo>
                    <a:pt x="203200" y="579042"/>
                  </a:lnTo>
                  <a:cubicBezTo>
                    <a:pt x="149308" y="579042"/>
                    <a:pt x="97623" y="557634"/>
                    <a:pt x="59516" y="519526"/>
                  </a:cubicBezTo>
                  <a:cubicBezTo>
                    <a:pt x="21409" y="481419"/>
                    <a:pt x="0" y="429734"/>
                    <a:pt x="0" y="375842"/>
                  </a:cubicBezTo>
                  <a:lnTo>
                    <a:pt x="0" y="203200"/>
                  </a:ln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blipFill>
              <a:blip r:embed="rId2"/>
              <a:stretch>
                <a:fillRect l="-56927" r="-56927"/>
              </a:stretch>
            </a:blipFill>
            <a:ln w="57150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15985118" y="6667914"/>
            <a:ext cx="3296527" cy="6698090"/>
            <a:chOff x="0" y="0"/>
            <a:chExt cx="868221" cy="176410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68221" cy="1764106"/>
            </a:xfrm>
            <a:custGeom>
              <a:avLst/>
              <a:gdLst/>
              <a:ahLst/>
              <a:cxnLst/>
              <a:rect l="l" t="t" r="r" b="b"/>
              <a:pathLst>
                <a:path w="868221" h="1764106">
                  <a:moveTo>
                    <a:pt x="434111" y="0"/>
                  </a:moveTo>
                  <a:lnTo>
                    <a:pt x="434111" y="0"/>
                  </a:lnTo>
                  <a:cubicBezTo>
                    <a:pt x="673863" y="0"/>
                    <a:pt x="868221" y="194358"/>
                    <a:pt x="868221" y="434111"/>
                  </a:cubicBezTo>
                  <a:lnTo>
                    <a:pt x="868221" y="1329996"/>
                  </a:lnTo>
                  <a:cubicBezTo>
                    <a:pt x="868221" y="1569748"/>
                    <a:pt x="673863" y="1764106"/>
                    <a:pt x="434111" y="1764106"/>
                  </a:cubicBezTo>
                  <a:lnTo>
                    <a:pt x="434111" y="1764106"/>
                  </a:lnTo>
                  <a:cubicBezTo>
                    <a:pt x="194358" y="1764106"/>
                    <a:pt x="0" y="1569748"/>
                    <a:pt x="0" y="1329996"/>
                  </a:cubicBezTo>
                  <a:lnTo>
                    <a:pt x="0" y="434111"/>
                  </a:lnTo>
                  <a:cubicBezTo>
                    <a:pt x="0" y="194358"/>
                    <a:pt x="194358" y="0"/>
                    <a:pt x="43411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68221" cy="18022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1492137" y="9779383"/>
            <a:ext cx="13134505" cy="1093805"/>
            <a:chOff x="0" y="0"/>
            <a:chExt cx="3459294" cy="28808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459293" cy="288080"/>
            </a:xfrm>
            <a:custGeom>
              <a:avLst/>
              <a:gdLst/>
              <a:ahLst/>
              <a:cxnLst/>
              <a:rect l="l" t="t" r="r" b="b"/>
              <a:pathLst>
                <a:path w="3459293" h="288080">
                  <a:moveTo>
                    <a:pt x="144040" y="0"/>
                  </a:moveTo>
                  <a:lnTo>
                    <a:pt x="3315253" y="0"/>
                  </a:lnTo>
                  <a:cubicBezTo>
                    <a:pt x="3394804" y="0"/>
                    <a:pt x="3459293" y="64489"/>
                    <a:pt x="3459293" y="144040"/>
                  </a:cubicBezTo>
                  <a:lnTo>
                    <a:pt x="3459293" y="144040"/>
                  </a:lnTo>
                  <a:cubicBezTo>
                    <a:pt x="3459293" y="182242"/>
                    <a:pt x="3444118" y="218879"/>
                    <a:pt x="3417105" y="245892"/>
                  </a:cubicBezTo>
                  <a:cubicBezTo>
                    <a:pt x="3390092" y="272905"/>
                    <a:pt x="3353455" y="288080"/>
                    <a:pt x="3315253" y="288080"/>
                  </a:cubicBezTo>
                  <a:lnTo>
                    <a:pt x="144040" y="288080"/>
                  </a:lnTo>
                  <a:cubicBezTo>
                    <a:pt x="105838" y="288080"/>
                    <a:pt x="69201" y="272905"/>
                    <a:pt x="42188" y="245892"/>
                  </a:cubicBezTo>
                  <a:cubicBezTo>
                    <a:pt x="15176" y="218879"/>
                    <a:pt x="0" y="182242"/>
                    <a:pt x="0" y="144040"/>
                  </a:cubicBezTo>
                  <a:lnTo>
                    <a:pt x="0" y="144040"/>
                  </a:lnTo>
                  <a:cubicBezTo>
                    <a:pt x="0" y="105838"/>
                    <a:pt x="15176" y="69201"/>
                    <a:pt x="42188" y="42188"/>
                  </a:cubicBezTo>
                  <a:cubicBezTo>
                    <a:pt x="69201" y="15176"/>
                    <a:pt x="105838" y="0"/>
                    <a:pt x="14404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459294" cy="3261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graphicFrame>
        <p:nvGraphicFramePr>
          <p:cNvPr id="10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73324"/>
              </p:ext>
            </p:extLst>
          </p:nvPr>
        </p:nvGraphicFramePr>
        <p:xfrm>
          <a:off x="1134441" y="2552967"/>
          <a:ext cx="5260803" cy="4848225"/>
        </p:xfrm>
        <a:graphic>
          <a:graphicData uri="http://schemas.openxmlformats.org/drawingml/2006/table">
            <a:tbl>
              <a:tblPr/>
              <a:tblGrid>
                <a:gridCol w="34673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34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4040">
                <a:tc>
                  <a:txBody>
                    <a:bodyPr/>
                    <a:lstStyle/>
                    <a:p>
                      <a:pPr algn="ctr">
                        <a:lnSpc>
                          <a:spcPts val="3080"/>
                        </a:lnSpc>
                        <a:defRPr/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Jenis Tempat Ibadah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80"/>
                        </a:lnSpc>
                        <a:defRPr/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Jumlah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6837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Masjid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6837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Surau/Langgar/Musala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6837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Gereja Kristen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6837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Gereja Katolik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6837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Kapel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TextBox 11"/>
          <p:cNvSpPr txBox="1"/>
          <p:nvPr/>
        </p:nvSpPr>
        <p:spPr>
          <a:xfrm>
            <a:off x="1028700" y="712147"/>
            <a:ext cx="8721437" cy="945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35"/>
              </a:lnSpc>
            </a:pPr>
            <a:r>
              <a:rPr lang="en-US" sz="5525" b="1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Tempat Ibadah</a:t>
            </a:r>
          </a:p>
        </p:txBody>
      </p:sp>
      <p:graphicFrame>
        <p:nvGraphicFramePr>
          <p:cNvPr id="12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20733"/>
              </p:ext>
            </p:extLst>
          </p:nvPr>
        </p:nvGraphicFramePr>
        <p:xfrm>
          <a:off x="7119736" y="2552967"/>
          <a:ext cx="5260803" cy="4848442"/>
        </p:xfrm>
        <a:graphic>
          <a:graphicData uri="http://schemas.openxmlformats.org/drawingml/2006/table">
            <a:tbl>
              <a:tblPr/>
              <a:tblGrid>
                <a:gridCol w="34673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34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4040">
                <a:tc>
                  <a:txBody>
                    <a:bodyPr/>
                    <a:lstStyle/>
                    <a:p>
                      <a:pPr algn="ctr">
                        <a:lnSpc>
                          <a:spcPts val="3080"/>
                        </a:lnSpc>
                        <a:defRPr/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Jenis Tempat Ibadah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80"/>
                        </a:lnSpc>
                        <a:defRPr/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Jumlah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6837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Pura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7054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Wihara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6837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Kelenteng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6837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Balai Basarah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6837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Lainnya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186D">
                <a:alpha val="100000"/>
              </a:srgbClr>
            </a:gs>
            <a:gs pos="100000">
              <a:srgbClr val="3F7F93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638456" y="-4680750"/>
            <a:ext cx="7939607" cy="11312420"/>
            <a:chOff x="0" y="0"/>
            <a:chExt cx="406400" cy="5790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6400" cy="579042"/>
            </a:xfrm>
            <a:custGeom>
              <a:avLst/>
              <a:gdLst/>
              <a:ahLst/>
              <a:cxnLst/>
              <a:rect l="l" t="t" r="r" b="b"/>
              <a:pathLst>
                <a:path w="406400" h="579042">
                  <a:moveTo>
                    <a:pt x="203200" y="0"/>
                  </a:moveTo>
                  <a:lnTo>
                    <a:pt x="203200" y="0"/>
                  </a:lnTo>
                  <a:cubicBezTo>
                    <a:pt x="315424" y="0"/>
                    <a:pt x="406400" y="90976"/>
                    <a:pt x="406400" y="203200"/>
                  </a:cubicBezTo>
                  <a:lnTo>
                    <a:pt x="406400" y="375842"/>
                  </a:lnTo>
                  <a:cubicBezTo>
                    <a:pt x="406400" y="488066"/>
                    <a:pt x="315424" y="579042"/>
                    <a:pt x="203200" y="579042"/>
                  </a:cubicBezTo>
                  <a:lnTo>
                    <a:pt x="203200" y="579042"/>
                  </a:lnTo>
                  <a:cubicBezTo>
                    <a:pt x="149308" y="579042"/>
                    <a:pt x="97623" y="557634"/>
                    <a:pt x="59516" y="519526"/>
                  </a:cubicBezTo>
                  <a:cubicBezTo>
                    <a:pt x="21409" y="481419"/>
                    <a:pt x="0" y="429734"/>
                    <a:pt x="0" y="375842"/>
                  </a:cubicBezTo>
                  <a:lnTo>
                    <a:pt x="0" y="203200"/>
                  </a:ln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blipFill>
              <a:blip r:embed="rId2"/>
              <a:stretch>
                <a:fillRect l="-56927" r="-56927"/>
              </a:stretch>
            </a:blipFill>
            <a:ln w="57150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15985118" y="6667914"/>
            <a:ext cx="3296527" cy="6698090"/>
            <a:chOff x="0" y="0"/>
            <a:chExt cx="868221" cy="176410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68221" cy="1764106"/>
            </a:xfrm>
            <a:custGeom>
              <a:avLst/>
              <a:gdLst/>
              <a:ahLst/>
              <a:cxnLst/>
              <a:rect l="l" t="t" r="r" b="b"/>
              <a:pathLst>
                <a:path w="868221" h="1764106">
                  <a:moveTo>
                    <a:pt x="434111" y="0"/>
                  </a:moveTo>
                  <a:lnTo>
                    <a:pt x="434111" y="0"/>
                  </a:lnTo>
                  <a:cubicBezTo>
                    <a:pt x="673863" y="0"/>
                    <a:pt x="868221" y="194358"/>
                    <a:pt x="868221" y="434111"/>
                  </a:cubicBezTo>
                  <a:lnTo>
                    <a:pt x="868221" y="1329996"/>
                  </a:lnTo>
                  <a:cubicBezTo>
                    <a:pt x="868221" y="1569748"/>
                    <a:pt x="673863" y="1764106"/>
                    <a:pt x="434111" y="1764106"/>
                  </a:cubicBezTo>
                  <a:lnTo>
                    <a:pt x="434111" y="1764106"/>
                  </a:lnTo>
                  <a:cubicBezTo>
                    <a:pt x="194358" y="1764106"/>
                    <a:pt x="0" y="1569748"/>
                    <a:pt x="0" y="1329996"/>
                  </a:cubicBezTo>
                  <a:lnTo>
                    <a:pt x="0" y="434111"/>
                  </a:lnTo>
                  <a:cubicBezTo>
                    <a:pt x="0" y="194358"/>
                    <a:pt x="194358" y="0"/>
                    <a:pt x="43411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68221" cy="18022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1492137" y="9779383"/>
            <a:ext cx="13134505" cy="1093805"/>
            <a:chOff x="0" y="0"/>
            <a:chExt cx="3459294" cy="28808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459293" cy="288080"/>
            </a:xfrm>
            <a:custGeom>
              <a:avLst/>
              <a:gdLst/>
              <a:ahLst/>
              <a:cxnLst/>
              <a:rect l="l" t="t" r="r" b="b"/>
              <a:pathLst>
                <a:path w="3459293" h="288080">
                  <a:moveTo>
                    <a:pt x="144040" y="0"/>
                  </a:moveTo>
                  <a:lnTo>
                    <a:pt x="3315253" y="0"/>
                  </a:lnTo>
                  <a:cubicBezTo>
                    <a:pt x="3394804" y="0"/>
                    <a:pt x="3459293" y="64489"/>
                    <a:pt x="3459293" y="144040"/>
                  </a:cubicBezTo>
                  <a:lnTo>
                    <a:pt x="3459293" y="144040"/>
                  </a:lnTo>
                  <a:cubicBezTo>
                    <a:pt x="3459293" y="182242"/>
                    <a:pt x="3444118" y="218879"/>
                    <a:pt x="3417105" y="245892"/>
                  </a:cubicBezTo>
                  <a:cubicBezTo>
                    <a:pt x="3390092" y="272905"/>
                    <a:pt x="3353455" y="288080"/>
                    <a:pt x="3315253" y="288080"/>
                  </a:cubicBezTo>
                  <a:lnTo>
                    <a:pt x="144040" y="288080"/>
                  </a:lnTo>
                  <a:cubicBezTo>
                    <a:pt x="105838" y="288080"/>
                    <a:pt x="69201" y="272905"/>
                    <a:pt x="42188" y="245892"/>
                  </a:cubicBezTo>
                  <a:cubicBezTo>
                    <a:pt x="15176" y="218879"/>
                    <a:pt x="0" y="182242"/>
                    <a:pt x="0" y="144040"/>
                  </a:cubicBezTo>
                  <a:lnTo>
                    <a:pt x="0" y="144040"/>
                  </a:lnTo>
                  <a:cubicBezTo>
                    <a:pt x="0" y="105838"/>
                    <a:pt x="15176" y="69201"/>
                    <a:pt x="42188" y="42188"/>
                  </a:cubicBezTo>
                  <a:cubicBezTo>
                    <a:pt x="69201" y="15176"/>
                    <a:pt x="105838" y="0"/>
                    <a:pt x="14404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459294" cy="3261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graphicFrame>
        <p:nvGraphicFramePr>
          <p:cNvPr id="10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127707"/>
              </p:ext>
            </p:extLst>
          </p:nvPr>
        </p:nvGraphicFramePr>
        <p:xfrm>
          <a:off x="1028700" y="2899116"/>
          <a:ext cx="12254815" cy="5638800"/>
        </p:xfrm>
        <a:graphic>
          <a:graphicData uri="http://schemas.openxmlformats.org/drawingml/2006/table">
            <a:tbl>
              <a:tblPr/>
              <a:tblGrid>
                <a:gridCol w="9695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8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3082">
                <a:tc>
                  <a:txBody>
                    <a:bodyPr/>
                    <a:lstStyle/>
                    <a:p>
                      <a:pPr algn="ctr">
                        <a:lnSpc>
                          <a:spcPts val="3080"/>
                        </a:lnSpc>
                        <a:defRPr/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Jenis Lembaga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80"/>
                        </a:lnSpc>
                        <a:defRPr/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Jumlah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5953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PKK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5953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Karang Taruna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5953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Lembaga Adat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5953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Kelompok Tani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11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5953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Lembaga Pengelolaan Air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5953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Kelompok Masyarakat (Pokmas)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TextBox 11"/>
          <p:cNvSpPr txBox="1"/>
          <p:nvPr/>
        </p:nvSpPr>
        <p:spPr>
          <a:xfrm>
            <a:off x="1028700" y="923925"/>
            <a:ext cx="9673106" cy="945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35"/>
              </a:lnSpc>
            </a:pPr>
            <a:r>
              <a:rPr lang="en-US" sz="5525" b="1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Lembaga Kemasyarakatan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186D">
                <a:alpha val="100000"/>
              </a:srgbClr>
            </a:gs>
            <a:gs pos="100000">
              <a:srgbClr val="3F7F93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638456" y="-4680750"/>
            <a:ext cx="7939607" cy="11312420"/>
            <a:chOff x="0" y="0"/>
            <a:chExt cx="406400" cy="5790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6400" cy="579042"/>
            </a:xfrm>
            <a:custGeom>
              <a:avLst/>
              <a:gdLst/>
              <a:ahLst/>
              <a:cxnLst/>
              <a:rect l="l" t="t" r="r" b="b"/>
              <a:pathLst>
                <a:path w="406400" h="579042">
                  <a:moveTo>
                    <a:pt x="203200" y="0"/>
                  </a:moveTo>
                  <a:lnTo>
                    <a:pt x="203200" y="0"/>
                  </a:lnTo>
                  <a:cubicBezTo>
                    <a:pt x="315424" y="0"/>
                    <a:pt x="406400" y="90976"/>
                    <a:pt x="406400" y="203200"/>
                  </a:cubicBezTo>
                  <a:lnTo>
                    <a:pt x="406400" y="375842"/>
                  </a:lnTo>
                  <a:cubicBezTo>
                    <a:pt x="406400" y="488066"/>
                    <a:pt x="315424" y="579042"/>
                    <a:pt x="203200" y="579042"/>
                  </a:cubicBezTo>
                  <a:lnTo>
                    <a:pt x="203200" y="579042"/>
                  </a:lnTo>
                  <a:cubicBezTo>
                    <a:pt x="149308" y="579042"/>
                    <a:pt x="97623" y="557634"/>
                    <a:pt x="59516" y="519526"/>
                  </a:cubicBezTo>
                  <a:cubicBezTo>
                    <a:pt x="21409" y="481419"/>
                    <a:pt x="0" y="429734"/>
                    <a:pt x="0" y="375842"/>
                  </a:cubicBezTo>
                  <a:lnTo>
                    <a:pt x="0" y="203200"/>
                  </a:ln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blipFill>
              <a:blip r:embed="rId2"/>
              <a:stretch>
                <a:fillRect l="-56927" r="-56927"/>
              </a:stretch>
            </a:blipFill>
            <a:ln w="57150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15985118" y="6667914"/>
            <a:ext cx="3296527" cy="6698090"/>
            <a:chOff x="0" y="0"/>
            <a:chExt cx="868221" cy="176410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68221" cy="1764106"/>
            </a:xfrm>
            <a:custGeom>
              <a:avLst/>
              <a:gdLst/>
              <a:ahLst/>
              <a:cxnLst/>
              <a:rect l="l" t="t" r="r" b="b"/>
              <a:pathLst>
                <a:path w="868221" h="1764106">
                  <a:moveTo>
                    <a:pt x="434111" y="0"/>
                  </a:moveTo>
                  <a:lnTo>
                    <a:pt x="434111" y="0"/>
                  </a:lnTo>
                  <a:cubicBezTo>
                    <a:pt x="673863" y="0"/>
                    <a:pt x="868221" y="194358"/>
                    <a:pt x="868221" y="434111"/>
                  </a:cubicBezTo>
                  <a:lnTo>
                    <a:pt x="868221" y="1329996"/>
                  </a:lnTo>
                  <a:cubicBezTo>
                    <a:pt x="868221" y="1569748"/>
                    <a:pt x="673863" y="1764106"/>
                    <a:pt x="434111" y="1764106"/>
                  </a:cubicBezTo>
                  <a:lnTo>
                    <a:pt x="434111" y="1764106"/>
                  </a:lnTo>
                  <a:cubicBezTo>
                    <a:pt x="194358" y="1764106"/>
                    <a:pt x="0" y="1569748"/>
                    <a:pt x="0" y="1329996"/>
                  </a:cubicBezTo>
                  <a:lnTo>
                    <a:pt x="0" y="434111"/>
                  </a:lnTo>
                  <a:cubicBezTo>
                    <a:pt x="0" y="194358"/>
                    <a:pt x="194358" y="0"/>
                    <a:pt x="43411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68221" cy="18022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1492137" y="9779383"/>
            <a:ext cx="13134505" cy="1093805"/>
            <a:chOff x="0" y="0"/>
            <a:chExt cx="3459294" cy="28808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459293" cy="288080"/>
            </a:xfrm>
            <a:custGeom>
              <a:avLst/>
              <a:gdLst/>
              <a:ahLst/>
              <a:cxnLst/>
              <a:rect l="l" t="t" r="r" b="b"/>
              <a:pathLst>
                <a:path w="3459293" h="288080">
                  <a:moveTo>
                    <a:pt x="144040" y="0"/>
                  </a:moveTo>
                  <a:lnTo>
                    <a:pt x="3315253" y="0"/>
                  </a:lnTo>
                  <a:cubicBezTo>
                    <a:pt x="3394804" y="0"/>
                    <a:pt x="3459293" y="64489"/>
                    <a:pt x="3459293" y="144040"/>
                  </a:cubicBezTo>
                  <a:lnTo>
                    <a:pt x="3459293" y="144040"/>
                  </a:lnTo>
                  <a:cubicBezTo>
                    <a:pt x="3459293" y="182242"/>
                    <a:pt x="3444118" y="218879"/>
                    <a:pt x="3417105" y="245892"/>
                  </a:cubicBezTo>
                  <a:cubicBezTo>
                    <a:pt x="3390092" y="272905"/>
                    <a:pt x="3353455" y="288080"/>
                    <a:pt x="3315253" y="288080"/>
                  </a:cubicBezTo>
                  <a:lnTo>
                    <a:pt x="144040" y="288080"/>
                  </a:lnTo>
                  <a:cubicBezTo>
                    <a:pt x="105838" y="288080"/>
                    <a:pt x="69201" y="272905"/>
                    <a:pt x="42188" y="245892"/>
                  </a:cubicBezTo>
                  <a:cubicBezTo>
                    <a:pt x="15176" y="218879"/>
                    <a:pt x="0" y="182242"/>
                    <a:pt x="0" y="144040"/>
                  </a:cubicBezTo>
                  <a:lnTo>
                    <a:pt x="0" y="144040"/>
                  </a:lnTo>
                  <a:cubicBezTo>
                    <a:pt x="0" y="105838"/>
                    <a:pt x="15176" y="69201"/>
                    <a:pt x="42188" y="42188"/>
                  </a:cubicBezTo>
                  <a:cubicBezTo>
                    <a:pt x="69201" y="15176"/>
                    <a:pt x="105838" y="0"/>
                    <a:pt x="14404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459294" cy="3261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graphicFrame>
        <p:nvGraphicFramePr>
          <p:cNvPr id="10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542651"/>
              </p:ext>
            </p:extLst>
          </p:nvPr>
        </p:nvGraphicFramePr>
        <p:xfrm>
          <a:off x="862536" y="1418742"/>
          <a:ext cx="12859049" cy="6029328"/>
        </p:xfrm>
        <a:graphic>
          <a:graphicData uri="http://schemas.openxmlformats.org/drawingml/2006/table">
            <a:tbl>
              <a:tblPr/>
              <a:tblGrid>
                <a:gridCol w="7008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5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5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5710">
                <a:tc>
                  <a:txBody>
                    <a:bodyPr/>
                    <a:lstStyle/>
                    <a:p>
                      <a:pPr algn="ctr">
                        <a:lnSpc>
                          <a:spcPts val="3080"/>
                        </a:lnSpc>
                        <a:defRPr/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Jenis Olahraga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80"/>
                        </a:lnSpc>
                        <a:defRPr/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Fasilitas/Lapangan Olahraga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80"/>
                        </a:lnSpc>
                        <a:defRPr/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Kelompok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5603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Sepak Bola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5603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Bola Voli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5603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Bulu Tangkis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5603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Bola Basket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5603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Tenis Lapangan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5603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Tenis Meja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TextBox 11"/>
          <p:cNvSpPr txBox="1"/>
          <p:nvPr/>
        </p:nvSpPr>
        <p:spPr>
          <a:xfrm>
            <a:off x="862536" y="183738"/>
            <a:ext cx="9673106" cy="945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35"/>
              </a:lnSpc>
            </a:pPr>
            <a:r>
              <a:rPr lang="en-US" sz="5525" b="1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Fasilitas Olahraga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7704601"/>
            <a:ext cx="4516995" cy="175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Fasilitas/Lapangan Olahraga:</a:t>
            </a:r>
          </a:p>
          <a:p>
            <a:pPr marL="431800" lvl="1" indent="-215900" algn="just">
              <a:lnSpc>
                <a:spcPts val="2800"/>
              </a:lnSpc>
              <a:buAutoNum type="arabicPeriod"/>
            </a:pPr>
            <a:r>
              <a:rPr lang="en-US" sz="2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 Ada, baik</a:t>
            </a:r>
          </a:p>
          <a:p>
            <a:pPr marL="431800" lvl="1" indent="-215900" algn="just">
              <a:lnSpc>
                <a:spcPts val="2800"/>
              </a:lnSpc>
              <a:buAutoNum type="arabicPeriod"/>
            </a:pPr>
            <a:r>
              <a:rPr lang="en-US" sz="2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Ada, rusak sedang</a:t>
            </a:r>
          </a:p>
          <a:p>
            <a:pPr marL="431800" lvl="1" indent="-215900" algn="just">
              <a:lnSpc>
                <a:spcPts val="2800"/>
              </a:lnSpc>
              <a:buAutoNum type="arabicPeriod"/>
            </a:pPr>
            <a:r>
              <a:rPr lang="en-US" sz="2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Ada, rusak parah</a:t>
            </a:r>
          </a:p>
          <a:p>
            <a:pPr marL="431800" lvl="1" indent="-215900" algn="just">
              <a:lnSpc>
                <a:spcPts val="2800"/>
              </a:lnSpc>
              <a:buAutoNum type="arabicPeriod"/>
            </a:pPr>
            <a:r>
              <a:rPr lang="en-US" sz="2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Tidak ada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699089" y="7710438"/>
            <a:ext cx="4516995" cy="1054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Kelompok Kegiatan</a:t>
            </a:r>
          </a:p>
          <a:p>
            <a:pPr marL="431800" lvl="1" indent="-215900" algn="just">
              <a:lnSpc>
                <a:spcPts val="2800"/>
              </a:lnSpc>
              <a:buAutoNum type="arabicPeriod"/>
            </a:pPr>
            <a:r>
              <a:rPr lang="en-US" sz="2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 Ada</a:t>
            </a:r>
          </a:p>
          <a:p>
            <a:pPr marL="431800" lvl="1" indent="-215900" algn="just">
              <a:lnSpc>
                <a:spcPts val="2800"/>
              </a:lnSpc>
              <a:buAutoNum type="arabicPeriod"/>
            </a:pPr>
            <a:r>
              <a:rPr lang="en-US" sz="2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Tidak ada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186D">
                <a:alpha val="100000"/>
              </a:srgbClr>
            </a:gs>
            <a:gs pos="100000">
              <a:srgbClr val="3F7F93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638456" y="-4680750"/>
            <a:ext cx="7939607" cy="11312420"/>
            <a:chOff x="0" y="0"/>
            <a:chExt cx="406400" cy="5790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6400" cy="579042"/>
            </a:xfrm>
            <a:custGeom>
              <a:avLst/>
              <a:gdLst/>
              <a:ahLst/>
              <a:cxnLst/>
              <a:rect l="l" t="t" r="r" b="b"/>
              <a:pathLst>
                <a:path w="406400" h="579042">
                  <a:moveTo>
                    <a:pt x="203200" y="0"/>
                  </a:moveTo>
                  <a:lnTo>
                    <a:pt x="203200" y="0"/>
                  </a:lnTo>
                  <a:cubicBezTo>
                    <a:pt x="315424" y="0"/>
                    <a:pt x="406400" y="90976"/>
                    <a:pt x="406400" y="203200"/>
                  </a:cubicBezTo>
                  <a:lnTo>
                    <a:pt x="406400" y="375842"/>
                  </a:lnTo>
                  <a:cubicBezTo>
                    <a:pt x="406400" y="488066"/>
                    <a:pt x="315424" y="579042"/>
                    <a:pt x="203200" y="579042"/>
                  </a:cubicBezTo>
                  <a:lnTo>
                    <a:pt x="203200" y="579042"/>
                  </a:lnTo>
                  <a:cubicBezTo>
                    <a:pt x="149308" y="579042"/>
                    <a:pt x="97623" y="557634"/>
                    <a:pt x="59516" y="519526"/>
                  </a:cubicBezTo>
                  <a:cubicBezTo>
                    <a:pt x="21409" y="481419"/>
                    <a:pt x="0" y="429734"/>
                    <a:pt x="0" y="375842"/>
                  </a:cubicBezTo>
                  <a:lnTo>
                    <a:pt x="0" y="203200"/>
                  </a:ln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blipFill>
              <a:blip r:embed="rId2"/>
              <a:stretch>
                <a:fillRect l="-56927" r="-56927"/>
              </a:stretch>
            </a:blipFill>
            <a:ln w="57150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15985118" y="6667914"/>
            <a:ext cx="3296527" cy="6698090"/>
            <a:chOff x="0" y="0"/>
            <a:chExt cx="868221" cy="176410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68221" cy="1764106"/>
            </a:xfrm>
            <a:custGeom>
              <a:avLst/>
              <a:gdLst/>
              <a:ahLst/>
              <a:cxnLst/>
              <a:rect l="l" t="t" r="r" b="b"/>
              <a:pathLst>
                <a:path w="868221" h="1764106">
                  <a:moveTo>
                    <a:pt x="434111" y="0"/>
                  </a:moveTo>
                  <a:lnTo>
                    <a:pt x="434111" y="0"/>
                  </a:lnTo>
                  <a:cubicBezTo>
                    <a:pt x="673863" y="0"/>
                    <a:pt x="868221" y="194358"/>
                    <a:pt x="868221" y="434111"/>
                  </a:cubicBezTo>
                  <a:lnTo>
                    <a:pt x="868221" y="1329996"/>
                  </a:lnTo>
                  <a:cubicBezTo>
                    <a:pt x="868221" y="1569748"/>
                    <a:pt x="673863" y="1764106"/>
                    <a:pt x="434111" y="1764106"/>
                  </a:cubicBezTo>
                  <a:lnTo>
                    <a:pt x="434111" y="1764106"/>
                  </a:lnTo>
                  <a:cubicBezTo>
                    <a:pt x="194358" y="1764106"/>
                    <a:pt x="0" y="1569748"/>
                    <a:pt x="0" y="1329996"/>
                  </a:cubicBezTo>
                  <a:lnTo>
                    <a:pt x="0" y="434111"/>
                  </a:lnTo>
                  <a:cubicBezTo>
                    <a:pt x="0" y="194358"/>
                    <a:pt x="194358" y="0"/>
                    <a:pt x="43411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68221" cy="18022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1492137" y="9779383"/>
            <a:ext cx="13134505" cy="1093805"/>
            <a:chOff x="0" y="0"/>
            <a:chExt cx="3459294" cy="28808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459293" cy="288080"/>
            </a:xfrm>
            <a:custGeom>
              <a:avLst/>
              <a:gdLst/>
              <a:ahLst/>
              <a:cxnLst/>
              <a:rect l="l" t="t" r="r" b="b"/>
              <a:pathLst>
                <a:path w="3459293" h="288080">
                  <a:moveTo>
                    <a:pt x="144040" y="0"/>
                  </a:moveTo>
                  <a:lnTo>
                    <a:pt x="3315253" y="0"/>
                  </a:lnTo>
                  <a:cubicBezTo>
                    <a:pt x="3394804" y="0"/>
                    <a:pt x="3459293" y="64489"/>
                    <a:pt x="3459293" y="144040"/>
                  </a:cubicBezTo>
                  <a:lnTo>
                    <a:pt x="3459293" y="144040"/>
                  </a:lnTo>
                  <a:cubicBezTo>
                    <a:pt x="3459293" y="182242"/>
                    <a:pt x="3444118" y="218879"/>
                    <a:pt x="3417105" y="245892"/>
                  </a:cubicBezTo>
                  <a:cubicBezTo>
                    <a:pt x="3390092" y="272905"/>
                    <a:pt x="3353455" y="288080"/>
                    <a:pt x="3315253" y="288080"/>
                  </a:cubicBezTo>
                  <a:lnTo>
                    <a:pt x="144040" y="288080"/>
                  </a:lnTo>
                  <a:cubicBezTo>
                    <a:pt x="105838" y="288080"/>
                    <a:pt x="69201" y="272905"/>
                    <a:pt x="42188" y="245892"/>
                  </a:cubicBezTo>
                  <a:cubicBezTo>
                    <a:pt x="15176" y="218879"/>
                    <a:pt x="0" y="182242"/>
                    <a:pt x="0" y="144040"/>
                  </a:cubicBezTo>
                  <a:lnTo>
                    <a:pt x="0" y="144040"/>
                  </a:lnTo>
                  <a:cubicBezTo>
                    <a:pt x="0" y="105838"/>
                    <a:pt x="15176" y="69201"/>
                    <a:pt x="42188" y="42188"/>
                  </a:cubicBezTo>
                  <a:cubicBezTo>
                    <a:pt x="69201" y="15176"/>
                    <a:pt x="105838" y="0"/>
                    <a:pt x="14404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459294" cy="3261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graphicFrame>
        <p:nvGraphicFramePr>
          <p:cNvPr id="10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054031"/>
              </p:ext>
            </p:extLst>
          </p:nvPr>
        </p:nvGraphicFramePr>
        <p:xfrm>
          <a:off x="862536" y="1418742"/>
          <a:ext cx="12859049" cy="6029328"/>
        </p:xfrm>
        <a:graphic>
          <a:graphicData uri="http://schemas.openxmlformats.org/drawingml/2006/table">
            <a:tbl>
              <a:tblPr/>
              <a:tblGrid>
                <a:gridCol w="7008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5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5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5710">
                <a:tc>
                  <a:txBody>
                    <a:bodyPr/>
                    <a:lstStyle/>
                    <a:p>
                      <a:pPr algn="ctr">
                        <a:lnSpc>
                          <a:spcPts val="3080"/>
                        </a:lnSpc>
                        <a:defRPr/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Jenis Olahraga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80"/>
                        </a:lnSpc>
                        <a:defRPr/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Fasilitas/Lapangan Olahraga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80"/>
                        </a:lnSpc>
                        <a:defRPr/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Kelompok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5603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Futsal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5603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Renang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5603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Bela Diri (pencak silat, karate, dll)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5603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Bilyard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5603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Fitnes, aerobik, dll.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5603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Lainnya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TextBox 11"/>
          <p:cNvSpPr txBox="1"/>
          <p:nvPr/>
        </p:nvSpPr>
        <p:spPr>
          <a:xfrm>
            <a:off x="862536" y="183738"/>
            <a:ext cx="9673106" cy="945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35"/>
              </a:lnSpc>
            </a:pPr>
            <a:r>
              <a:rPr lang="en-US" sz="5525" b="1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Fasilitas Olahraga (2)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7704601"/>
            <a:ext cx="4516995" cy="175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000" dirty="0" err="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Fasilitas</a:t>
            </a:r>
            <a:r>
              <a:rPr lang="en-US" sz="2000" dirty="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/</a:t>
            </a:r>
            <a:r>
              <a:rPr lang="en-US" sz="2000" dirty="0" err="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Lapangan</a:t>
            </a:r>
            <a:r>
              <a:rPr lang="en-US" sz="2000" dirty="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Olahraga</a:t>
            </a:r>
            <a:r>
              <a:rPr lang="en-US" sz="2000" dirty="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:</a:t>
            </a:r>
          </a:p>
          <a:p>
            <a:pPr marL="431800" lvl="1" indent="-215900" algn="just">
              <a:lnSpc>
                <a:spcPts val="2800"/>
              </a:lnSpc>
              <a:buAutoNum type="arabicPeriod"/>
            </a:pPr>
            <a:r>
              <a:rPr lang="en-US" sz="2000" dirty="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 Ada, </a:t>
            </a:r>
            <a:r>
              <a:rPr lang="en-US" sz="2000" dirty="0" err="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baik</a:t>
            </a:r>
            <a:endParaRPr lang="en-US" sz="2000" dirty="0">
              <a:solidFill>
                <a:srgbClr val="FFFFFF"/>
              </a:solidFill>
              <a:latin typeface="Gotham"/>
              <a:ea typeface="Gotham"/>
              <a:cs typeface="Gotham"/>
              <a:sym typeface="Gotham"/>
            </a:endParaRPr>
          </a:p>
          <a:p>
            <a:pPr marL="431800" lvl="1" indent="-215900" algn="just">
              <a:lnSpc>
                <a:spcPts val="2800"/>
              </a:lnSpc>
              <a:buAutoNum type="arabicPeriod"/>
            </a:pPr>
            <a:r>
              <a:rPr lang="en-US" sz="2000" dirty="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Ada, </a:t>
            </a:r>
            <a:r>
              <a:rPr lang="en-US" sz="2000" dirty="0" err="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rusak</a:t>
            </a:r>
            <a:r>
              <a:rPr lang="en-US" sz="2000" dirty="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sedang</a:t>
            </a:r>
            <a:endParaRPr lang="en-US" sz="2000" dirty="0">
              <a:solidFill>
                <a:srgbClr val="FFFFFF"/>
              </a:solidFill>
              <a:latin typeface="Gotham"/>
              <a:ea typeface="Gotham"/>
              <a:cs typeface="Gotham"/>
              <a:sym typeface="Gotham"/>
            </a:endParaRPr>
          </a:p>
          <a:p>
            <a:pPr marL="431800" lvl="1" indent="-215900" algn="just">
              <a:lnSpc>
                <a:spcPts val="2800"/>
              </a:lnSpc>
              <a:buAutoNum type="arabicPeriod"/>
            </a:pPr>
            <a:r>
              <a:rPr lang="en-US" sz="2000" dirty="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Ada, </a:t>
            </a:r>
            <a:r>
              <a:rPr lang="en-US" sz="2000" dirty="0" err="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rusak</a:t>
            </a:r>
            <a:r>
              <a:rPr lang="en-US" sz="2000" dirty="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parah</a:t>
            </a:r>
            <a:endParaRPr lang="en-US" sz="2000" dirty="0">
              <a:solidFill>
                <a:srgbClr val="FFFFFF"/>
              </a:solidFill>
              <a:latin typeface="Gotham"/>
              <a:ea typeface="Gotham"/>
              <a:cs typeface="Gotham"/>
              <a:sym typeface="Gotham"/>
            </a:endParaRPr>
          </a:p>
          <a:p>
            <a:pPr marL="431800" lvl="1" indent="-215900" algn="just">
              <a:lnSpc>
                <a:spcPts val="2800"/>
              </a:lnSpc>
              <a:buAutoNum type="arabicPeriod"/>
            </a:pPr>
            <a:r>
              <a:rPr lang="en-US" sz="2000" dirty="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Tidak </a:t>
            </a:r>
            <a:r>
              <a:rPr lang="en-US" sz="2000" dirty="0" err="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ada</a:t>
            </a:r>
            <a:endParaRPr lang="en-US" sz="2000" dirty="0">
              <a:solidFill>
                <a:srgbClr val="FFFFFF"/>
              </a:solidFill>
              <a:latin typeface="Gotham"/>
              <a:ea typeface="Gotham"/>
              <a:cs typeface="Gotham"/>
              <a:sym typeface="Gotham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699089" y="7710438"/>
            <a:ext cx="4516995" cy="1054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Kelompok Kegiatan</a:t>
            </a:r>
          </a:p>
          <a:p>
            <a:pPr marL="431800" lvl="1" indent="-215900" algn="just">
              <a:lnSpc>
                <a:spcPts val="2800"/>
              </a:lnSpc>
              <a:buAutoNum type="arabicPeriod"/>
            </a:pPr>
            <a:r>
              <a:rPr lang="en-US" sz="2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 Ada</a:t>
            </a:r>
          </a:p>
          <a:p>
            <a:pPr marL="431800" lvl="1" indent="-215900" algn="just">
              <a:lnSpc>
                <a:spcPts val="2800"/>
              </a:lnSpc>
              <a:buAutoNum type="arabicPeriod"/>
            </a:pPr>
            <a:r>
              <a:rPr lang="en-US" sz="2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Tidak ada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186D">
                <a:alpha val="100000"/>
              </a:srgbClr>
            </a:gs>
            <a:gs pos="100000">
              <a:srgbClr val="3F7F93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638456" y="-4680750"/>
            <a:ext cx="7939607" cy="11312420"/>
            <a:chOff x="0" y="0"/>
            <a:chExt cx="406400" cy="5790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6400" cy="579042"/>
            </a:xfrm>
            <a:custGeom>
              <a:avLst/>
              <a:gdLst/>
              <a:ahLst/>
              <a:cxnLst/>
              <a:rect l="l" t="t" r="r" b="b"/>
              <a:pathLst>
                <a:path w="406400" h="579042">
                  <a:moveTo>
                    <a:pt x="203200" y="0"/>
                  </a:moveTo>
                  <a:lnTo>
                    <a:pt x="203200" y="0"/>
                  </a:lnTo>
                  <a:cubicBezTo>
                    <a:pt x="315424" y="0"/>
                    <a:pt x="406400" y="90976"/>
                    <a:pt x="406400" y="203200"/>
                  </a:cubicBezTo>
                  <a:lnTo>
                    <a:pt x="406400" y="375842"/>
                  </a:lnTo>
                  <a:cubicBezTo>
                    <a:pt x="406400" y="488066"/>
                    <a:pt x="315424" y="579042"/>
                    <a:pt x="203200" y="579042"/>
                  </a:cubicBezTo>
                  <a:lnTo>
                    <a:pt x="203200" y="579042"/>
                  </a:lnTo>
                  <a:cubicBezTo>
                    <a:pt x="149308" y="579042"/>
                    <a:pt x="97623" y="557634"/>
                    <a:pt x="59516" y="519526"/>
                  </a:cubicBezTo>
                  <a:cubicBezTo>
                    <a:pt x="21409" y="481419"/>
                    <a:pt x="0" y="429734"/>
                    <a:pt x="0" y="375842"/>
                  </a:cubicBezTo>
                  <a:lnTo>
                    <a:pt x="0" y="203200"/>
                  </a:ln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blipFill>
              <a:blip r:embed="rId2"/>
              <a:stretch>
                <a:fillRect l="-56927" r="-56927"/>
              </a:stretch>
            </a:blipFill>
            <a:ln w="57150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15985118" y="6667914"/>
            <a:ext cx="3296527" cy="6698090"/>
            <a:chOff x="0" y="0"/>
            <a:chExt cx="868221" cy="176410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68221" cy="1764106"/>
            </a:xfrm>
            <a:custGeom>
              <a:avLst/>
              <a:gdLst/>
              <a:ahLst/>
              <a:cxnLst/>
              <a:rect l="l" t="t" r="r" b="b"/>
              <a:pathLst>
                <a:path w="868221" h="1764106">
                  <a:moveTo>
                    <a:pt x="434111" y="0"/>
                  </a:moveTo>
                  <a:lnTo>
                    <a:pt x="434111" y="0"/>
                  </a:lnTo>
                  <a:cubicBezTo>
                    <a:pt x="673863" y="0"/>
                    <a:pt x="868221" y="194358"/>
                    <a:pt x="868221" y="434111"/>
                  </a:cubicBezTo>
                  <a:lnTo>
                    <a:pt x="868221" y="1329996"/>
                  </a:lnTo>
                  <a:cubicBezTo>
                    <a:pt x="868221" y="1569748"/>
                    <a:pt x="673863" y="1764106"/>
                    <a:pt x="434111" y="1764106"/>
                  </a:cubicBezTo>
                  <a:lnTo>
                    <a:pt x="434111" y="1764106"/>
                  </a:lnTo>
                  <a:cubicBezTo>
                    <a:pt x="194358" y="1764106"/>
                    <a:pt x="0" y="1569748"/>
                    <a:pt x="0" y="1329996"/>
                  </a:cubicBezTo>
                  <a:lnTo>
                    <a:pt x="0" y="434111"/>
                  </a:lnTo>
                  <a:cubicBezTo>
                    <a:pt x="0" y="194358"/>
                    <a:pt x="194358" y="0"/>
                    <a:pt x="43411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68221" cy="18022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1492137" y="9779383"/>
            <a:ext cx="13134505" cy="1093805"/>
            <a:chOff x="0" y="0"/>
            <a:chExt cx="3459294" cy="28808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459293" cy="288080"/>
            </a:xfrm>
            <a:custGeom>
              <a:avLst/>
              <a:gdLst/>
              <a:ahLst/>
              <a:cxnLst/>
              <a:rect l="l" t="t" r="r" b="b"/>
              <a:pathLst>
                <a:path w="3459293" h="288080">
                  <a:moveTo>
                    <a:pt x="144040" y="0"/>
                  </a:moveTo>
                  <a:lnTo>
                    <a:pt x="3315253" y="0"/>
                  </a:lnTo>
                  <a:cubicBezTo>
                    <a:pt x="3394804" y="0"/>
                    <a:pt x="3459293" y="64489"/>
                    <a:pt x="3459293" y="144040"/>
                  </a:cubicBezTo>
                  <a:lnTo>
                    <a:pt x="3459293" y="144040"/>
                  </a:lnTo>
                  <a:cubicBezTo>
                    <a:pt x="3459293" y="182242"/>
                    <a:pt x="3444118" y="218879"/>
                    <a:pt x="3417105" y="245892"/>
                  </a:cubicBezTo>
                  <a:cubicBezTo>
                    <a:pt x="3390092" y="272905"/>
                    <a:pt x="3353455" y="288080"/>
                    <a:pt x="3315253" y="288080"/>
                  </a:cubicBezTo>
                  <a:lnTo>
                    <a:pt x="144040" y="288080"/>
                  </a:lnTo>
                  <a:cubicBezTo>
                    <a:pt x="105838" y="288080"/>
                    <a:pt x="69201" y="272905"/>
                    <a:pt x="42188" y="245892"/>
                  </a:cubicBezTo>
                  <a:cubicBezTo>
                    <a:pt x="15176" y="218879"/>
                    <a:pt x="0" y="182242"/>
                    <a:pt x="0" y="144040"/>
                  </a:cubicBezTo>
                  <a:lnTo>
                    <a:pt x="0" y="144040"/>
                  </a:lnTo>
                  <a:cubicBezTo>
                    <a:pt x="0" y="105838"/>
                    <a:pt x="15176" y="69201"/>
                    <a:pt x="42188" y="42188"/>
                  </a:cubicBezTo>
                  <a:cubicBezTo>
                    <a:pt x="69201" y="15176"/>
                    <a:pt x="105838" y="0"/>
                    <a:pt x="14404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459294" cy="3261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graphicFrame>
        <p:nvGraphicFramePr>
          <p:cNvPr id="10" name="Table 10"/>
          <p:cNvGraphicFramePr>
            <a:graphicFrameLocks noGrp="1"/>
          </p:cNvGraphicFramePr>
          <p:nvPr/>
        </p:nvGraphicFramePr>
        <p:xfrm>
          <a:off x="862536" y="1844661"/>
          <a:ext cx="12859050" cy="7210428"/>
        </p:xfrm>
        <a:graphic>
          <a:graphicData uri="http://schemas.openxmlformats.org/drawingml/2006/table">
            <a:tbl>
              <a:tblPr/>
              <a:tblGrid>
                <a:gridCol w="8875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834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47003">
                <a:tc>
                  <a:txBody>
                    <a:bodyPr/>
                    <a:lstStyle/>
                    <a:p>
                      <a:pPr algn="ctr">
                        <a:lnSpc>
                          <a:spcPts val="3080"/>
                        </a:lnSpc>
                        <a:defRPr/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Program/Siaran TV/Radio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80"/>
                        </a:lnSpc>
                        <a:defRPr/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Program/Siaran TV/Radio dapat diterima</a:t>
                      </a:r>
                      <a:endParaRPr lang="en-US" sz="1100"/>
                    </a:p>
                    <a:p>
                      <a:pPr algn="ctr">
                        <a:lnSpc>
                          <a:spcPts val="3080"/>
                        </a:lnSpc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Ya - 1    Tidak - 2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4775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TVRI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4775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TVRI daerah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4775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TV Swasta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4775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TV luar negeri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4775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RRI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4775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RRI daerah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94775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Radio swasta/komunitas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TextBox 11"/>
          <p:cNvSpPr txBox="1"/>
          <p:nvPr/>
        </p:nvSpPr>
        <p:spPr>
          <a:xfrm>
            <a:off x="862536" y="508000"/>
            <a:ext cx="10418339" cy="936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00"/>
              </a:lnSpc>
            </a:pPr>
            <a:r>
              <a:rPr lang="en-US" sz="5500" b="1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Program/Siaran TV/Radio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186D">
                <a:alpha val="100000"/>
              </a:srgbClr>
            </a:gs>
            <a:gs pos="100000">
              <a:srgbClr val="3F7F93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638456" y="-4680750"/>
            <a:ext cx="7939607" cy="11312420"/>
            <a:chOff x="0" y="0"/>
            <a:chExt cx="406400" cy="5790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6400" cy="579042"/>
            </a:xfrm>
            <a:custGeom>
              <a:avLst/>
              <a:gdLst/>
              <a:ahLst/>
              <a:cxnLst/>
              <a:rect l="l" t="t" r="r" b="b"/>
              <a:pathLst>
                <a:path w="406400" h="579042">
                  <a:moveTo>
                    <a:pt x="203200" y="0"/>
                  </a:moveTo>
                  <a:lnTo>
                    <a:pt x="203200" y="0"/>
                  </a:lnTo>
                  <a:cubicBezTo>
                    <a:pt x="315424" y="0"/>
                    <a:pt x="406400" y="90976"/>
                    <a:pt x="406400" y="203200"/>
                  </a:cubicBezTo>
                  <a:lnTo>
                    <a:pt x="406400" y="375842"/>
                  </a:lnTo>
                  <a:cubicBezTo>
                    <a:pt x="406400" y="488066"/>
                    <a:pt x="315424" y="579042"/>
                    <a:pt x="203200" y="579042"/>
                  </a:cubicBezTo>
                  <a:lnTo>
                    <a:pt x="203200" y="579042"/>
                  </a:lnTo>
                  <a:cubicBezTo>
                    <a:pt x="149308" y="579042"/>
                    <a:pt x="97623" y="557634"/>
                    <a:pt x="59516" y="519526"/>
                  </a:cubicBezTo>
                  <a:cubicBezTo>
                    <a:pt x="21409" y="481419"/>
                    <a:pt x="0" y="429734"/>
                    <a:pt x="0" y="375842"/>
                  </a:cubicBezTo>
                  <a:lnTo>
                    <a:pt x="0" y="203200"/>
                  </a:ln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blipFill>
              <a:blip r:embed="rId2"/>
              <a:stretch>
                <a:fillRect l="-56927" r="-56927"/>
              </a:stretch>
            </a:blipFill>
            <a:ln w="57150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15985118" y="6667914"/>
            <a:ext cx="3296527" cy="6698090"/>
            <a:chOff x="0" y="0"/>
            <a:chExt cx="868221" cy="176410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68221" cy="1764106"/>
            </a:xfrm>
            <a:custGeom>
              <a:avLst/>
              <a:gdLst/>
              <a:ahLst/>
              <a:cxnLst/>
              <a:rect l="l" t="t" r="r" b="b"/>
              <a:pathLst>
                <a:path w="868221" h="1764106">
                  <a:moveTo>
                    <a:pt x="434111" y="0"/>
                  </a:moveTo>
                  <a:lnTo>
                    <a:pt x="434111" y="0"/>
                  </a:lnTo>
                  <a:cubicBezTo>
                    <a:pt x="673863" y="0"/>
                    <a:pt x="868221" y="194358"/>
                    <a:pt x="868221" y="434111"/>
                  </a:cubicBezTo>
                  <a:lnTo>
                    <a:pt x="868221" y="1329996"/>
                  </a:lnTo>
                  <a:cubicBezTo>
                    <a:pt x="868221" y="1569748"/>
                    <a:pt x="673863" y="1764106"/>
                    <a:pt x="434111" y="1764106"/>
                  </a:cubicBezTo>
                  <a:lnTo>
                    <a:pt x="434111" y="1764106"/>
                  </a:lnTo>
                  <a:cubicBezTo>
                    <a:pt x="194358" y="1764106"/>
                    <a:pt x="0" y="1569748"/>
                    <a:pt x="0" y="1329996"/>
                  </a:cubicBezTo>
                  <a:lnTo>
                    <a:pt x="0" y="434111"/>
                  </a:lnTo>
                  <a:cubicBezTo>
                    <a:pt x="0" y="194358"/>
                    <a:pt x="194358" y="0"/>
                    <a:pt x="43411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68221" cy="18022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1492137" y="9779383"/>
            <a:ext cx="13134505" cy="1093805"/>
            <a:chOff x="0" y="0"/>
            <a:chExt cx="3459294" cy="28808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459293" cy="288080"/>
            </a:xfrm>
            <a:custGeom>
              <a:avLst/>
              <a:gdLst/>
              <a:ahLst/>
              <a:cxnLst/>
              <a:rect l="l" t="t" r="r" b="b"/>
              <a:pathLst>
                <a:path w="3459293" h="288080">
                  <a:moveTo>
                    <a:pt x="144040" y="0"/>
                  </a:moveTo>
                  <a:lnTo>
                    <a:pt x="3315253" y="0"/>
                  </a:lnTo>
                  <a:cubicBezTo>
                    <a:pt x="3394804" y="0"/>
                    <a:pt x="3459293" y="64489"/>
                    <a:pt x="3459293" y="144040"/>
                  </a:cubicBezTo>
                  <a:lnTo>
                    <a:pt x="3459293" y="144040"/>
                  </a:lnTo>
                  <a:cubicBezTo>
                    <a:pt x="3459293" y="182242"/>
                    <a:pt x="3444118" y="218879"/>
                    <a:pt x="3417105" y="245892"/>
                  </a:cubicBezTo>
                  <a:cubicBezTo>
                    <a:pt x="3390092" y="272905"/>
                    <a:pt x="3353455" y="288080"/>
                    <a:pt x="3315253" y="288080"/>
                  </a:cubicBezTo>
                  <a:lnTo>
                    <a:pt x="144040" y="288080"/>
                  </a:lnTo>
                  <a:cubicBezTo>
                    <a:pt x="105838" y="288080"/>
                    <a:pt x="69201" y="272905"/>
                    <a:pt x="42188" y="245892"/>
                  </a:cubicBezTo>
                  <a:cubicBezTo>
                    <a:pt x="15176" y="218879"/>
                    <a:pt x="0" y="182242"/>
                    <a:pt x="0" y="144040"/>
                  </a:cubicBezTo>
                  <a:lnTo>
                    <a:pt x="0" y="144040"/>
                  </a:lnTo>
                  <a:cubicBezTo>
                    <a:pt x="0" y="105838"/>
                    <a:pt x="15176" y="69201"/>
                    <a:pt x="42188" y="42188"/>
                  </a:cubicBezTo>
                  <a:cubicBezTo>
                    <a:pt x="69201" y="15176"/>
                    <a:pt x="105838" y="0"/>
                    <a:pt x="14404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459294" cy="3261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graphicFrame>
        <p:nvGraphicFramePr>
          <p:cNvPr id="10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650749"/>
              </p:ext>
            </p:extLst>
          </p:nvPr>
        </p:nvGraphicFramePr>
        <p:xfrm>
          <a:off x="862536" y="1372159"/>
          <a:ext cx="12859050" cy="8010524"/>
        </p:xfrm>
        <a:graphic>
          <a:graphicData uri="http://schemas.openxmlformats.org/drawingml/2006/table">
            <a:tbl>
              <a:tblPr/>
              <a:tblGrid>
                <a:gridCol w="8875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834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1347">
                <a:tc>
                  <a:txBody>
                    <a:bodyPr/>
                    <a:lstStyle/>
                    <a:p>
                      <a:pPr algn="ctr">
                        <a:lnSpc>
                          <a:spcPts val="3080"/>
                        </a:lnSpc>
                        <a:defRPr/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Jenis Sarana Penunjang Ekonomi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80"/>
                        </a:lnSpc>
                        <a:defRPr/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Jumlah Sarana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4353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Baitul Maal Wa Tamwil (BMT)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4353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Anjungan Tunai Mandiri (ATM)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4353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Agen Bank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4353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Perusahaan Pembiayaan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4353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Pedagang Valuta Asing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4353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Pergadaian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94353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Agen Tiket/Travel/Biro Perjalanan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94353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Bengkel Mobil/Motor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94353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Salon Kecantikan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1" name="TextBox 11"/>
          <p:cNvSpPr txBox="1"/>
          <p:nvPr/>
        </p:nvSpPr>
        <p:spPr>
          <a:xfrm>
            <a:off x="862536" y="38835"/>
            <a:ext cx="10418339" cy="936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00"/>
              </a:lnSpc>
            </a:pPr>
            <a:r>
              <a:rPr lang="en-US" sz="5500" b="1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Sarana Penunjang Ekonomi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186D">
                <a:alpha val="100000"/>
              </a:srgbClr>
            </a:gs>
            <a:gs pos="100000">
              <a:srgbClr val="3F7F93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347659" y="9258300"/>
            <a:ext cx="3296527" cy="6698090"/>
            <a:chOff x="0" y="0"/>
            <a:chExt cx="868221" cy="17641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68221" cy="1764106"/>
            </a:xfrm>
            <a:custGeom>
              <a:avLst/>
              <a:gdLst/>
              <a:ahLst/>
              <a:cxnLst/>
              <a:rect l="l" t="t" r="r" b="b"/>
              <a:pathLst>
                <a:path w="868221" h="1764106">
                  <a:moveTo>
                    <a:pt x="434111" y="0"/>
                  </a:moveTo>
                  <a:lnTo>
                    <a:pt x="434111" y="0"/>
                  </a:lnTo>
                  <a:cubicBezTo>
                    <a:pt x="673863" y="0"/>
                    <a:pt x="868221" y="194358"/>
                    <a:pt x="868221" y="434111"/>
                  </a:cubicBezTo>
                  <a:lnTo>
                    <a:pt x="868221" y="1329996"/>
                  </a:lnTo>
                  <a:cubicBezTo>
                    <a:pt x="868221" y="1569748"/>
                    <a:pt x="673863" y="1764106"/>
                    <a:pt x="434111" y="1764106"/>
                  </a:cubicBezTo>
                  <a:lnTo>
                    <a:pt x="434111" y="1764106"/>
                  </a:lnTo>
                  <a:cubicBezTo>
                    <a:pt x="194358" y="1764106"/>
                    <a:pt x="0" y="1569748"/>
                    <a:pt x="0" y="1329996"/>
                  </a:cubicBezTo>
                  <a:lnTo>
                    <a:pt x="0" y="434111"/>
                  </a:lnTo>
                  <a:cubicBezTo>
                    <a:pt x="0" y="194358"/>
                    <a:pt x="194358" y="0"/>
                    <a:pt x="43411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68221" cy="18022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235338" y="9477266"/>
            <a:ext cx="13134505" cy="1093805"/>
            <a:chOff x="0" y="0"/>
            <a:chExt cx="3459294" cy="2880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459293" cy="288080"/>
            </a:xfrm>
            <a:custGeom>
              <a:avLst/>
              <a:gdLst/>
              <a:ahLst/>
              <a:cxnLst/>
              <a:rect l="l" t="t" r="r" b="b"/>
              <a:pathLst>
                <a:path w="3459293" h="288080">
                  <a:moveTo>
                    <a:pt x="144040" y="0"/>
                  </a:moveTo>
                  <a:lnTo>
                    <a:pt x="3315253" y="0"/>
                  </a:lnTo>
                  <a:cubicBezTo>
                    <a:pt x="3394804" y="0"/>
                    <a:pt x="3459293" y="64489"/>
                    <a:pt x="3459293" y="144040"/>
                  </a:cubicBezTo>
                  <a:lnTo>
                    <a:pt x="3459293" y="144040"/>
                  </a:lnTo>
                  <a:cubicBezTo>
                    <a:pt x="3459293" y="182242"/>
                    <a:pt x="3444118" y="218879"/>
                    <a:pt x="3417105" y="245892"/>
                  </a:cubicBezTo>
                  <a:cubicBezTo>
                    <a:pt x="3390092" y="272905"/>
                    <a:pt x="3353455" y="288080"/>
                    <a:pt x="3315253" y="288080"/>
                  </a:cubicBezTo>
                  <a:lnTo>
                    <a:pt x="144040" y="288080"/>
                  </a:lnTo>
                  <a:cubicBezTo>
                    <a:pt x="105838" y="288080"/>
                    <a:pt x="69201" y="272905"/>
                    <a:pt x="42188" y="245892"/>
                  </a:cubicBezTo>
                  <a:cubicBezTo>
                    <a:pt x="15176" y="218879"/>
                    <a:pt x="0" y="182242"/>
                    <a:pt x="0" y="144040"/>
                  </a:cubicBezTo>
                  <a:lnTo>
                    <a:pt x="0" y="144040"/>
                  </a:lnTo>
                  <a:cubicBezTo>
                    <a:pt x="0" y="105838"/>
                    <a:pt x="15176" y="69201"/>
                    <a:pt x="42188" y="42188"/>
                  </a:cubicBezTo>
                  <a:cubicBezTo>
                    <a:pt x="69201" y="15176"/>
                    <a:pt x="105838" y="0"/>
                    <a:pt x="14404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459294" cy="3261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graphicFrame>
        <p:nvGraphicFramePr>
          <p:cNvPr id="8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07929"/>
              </p:ext>
            </p:extLst>
          </p:nvPr>
        </p:nvGraphicFramePr>
        <p:xfrm>
          <a:off x="865263" y="1295054"/>
          <a:ext cx="16741254" cy="8212378"/>
        </p:xfrm>
        <a:graphic>
          <a:graphicData uri="http://schemas.openxmlformats.org/drawingml/2006/table">
            <a:tbl>
              <a:tblPr/>
              <a:tblGrid>
                <a:gridCol w="3539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6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8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482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482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10315">
                <a:tc rowSpan="2"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 b="1" dirty="0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Jenis </a:t>
                      </a:r>
                      <a:r>
                        <a:rPr lang="en-US" sz="1900" b="1" dirty="0" err="1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Bantuan</a:t>
                      </a:r>
                      <a:r>
                        <a:rPr lang="en-US" sz="1900" b="1" dirty="0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/</a:t>
                      </a:r>
                      <a:r>
                        <a:rPr lang="en-US" sz="1900" b="1" dirty="0" err="1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Kegiatan</a:t>
                      </a:r>
                      <a:endParaRPr lang="en-US" sz="1100" dirty="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 b="1" dirty="0" err="1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Penyaluran</a:t>
                      </a:r>
                      <a:r>
                        <a:rPr lang="en-US" sz="1900" b="1" dirty="0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 Dana Desa </a:t>
                      </a:r>
                      <a:r>
                        <a:rPr lang="en-US" sz="1900" b="1" dirty="0" err="1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dalam</a:t>
                      </a:r>
                      <a:r>
                        <a:rPr lang="en-US" sz="1900" b="1" dirty="0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bentuk</a:t>
                      </a:r>
                      <a:r>
                        <a:rPr lang="en-US" sz="1900" b="1" dirty="0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:</a:t>
                      </a:r>
                      <a:endParaRPr lang="en-US" sz="1100" dirty="0"/>
                    </a:p>
                    <a:p>
                      <a:pPr algn="ctr">
                        <a:lnSpc>
                          <a:spcPts val="2660"/>
                        </a:lnSpc>
                      </a:pPr>
                      <a:r>
                        <a:rPr lang="en-US" sz="1900" b="1" dirty="0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Ada - 1</a:t>
                      </a:r>
                    </a:p>
                    <a:p>
                      <a:pPr algn="ctr">
                        <a:lnSpc>
                          <a:spcPts val="2660"/>
                        </a:lnSpc>
                      </a:pPr>
                      <a:r>
                        <a:rPr lang="en-US" sz="1900" b="1" dirty="0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Tidak Ada - 2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 b="1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Jika Penyaluran Terdapat Penyaluran Dana Desa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36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 dirty="0" err="1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Berapa</a:t>
                      </a:r>
                      <a:r>
                        <a:rPr lang="en-US" sz="1900" dirty="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 </a:t>
                      </a:r>
                      <a:r>
                        <a:rPr lang="en-US" sz="1900" dirty="0" err="1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Jumlah</a:t>
                      </a:r>
                      <a:r>
                        <a:rPr lang="en-US" sz="1900" dirty="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 </a:t>
                      </a:r>
                      <a:r>
                        <a:rPr lang="en-US" sz="1900" dirty="0" err="1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Keluarga</a:t>
                      </a:r>
                      <a:endParaRPr lang="en-US" sz="1100" dirty="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Nilai bantuan setiap per Keluarga (Rupiah)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Persentase jumlah dana terhadap total Dana Desa yang diterima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9541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 dirty="0" err="1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Bantuan</a:t>
                      </a:r>
                      <a:r>
                        <a:rPr lang="en-US" sz="1900" dirty="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 </a:t>
                      </a:r>
                      <a:r>
                        <a:rPr lang="en-US" sz="1900" dirty="0" err="1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Langsung</a:t>
                      </a:r>
                      <a:r>
                        <a:rPr lang="en-US" sz="1900" dirty="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 </a:t>
                      </a:r>
                      <a:r>
                        <a:rPr lang="en-US" sz="1900" dirty="0" err="1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Tunai</a:t>
                      </a:r>
                      <a:r>
                        <a:rPr lang="en-US" sz="1900" dirty="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 (Tiga Bulan </a:t>
                      </a:r>
                      <a:r>
                        <a:rPr lang="en-US" sz="1900" dirty="0" err="1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Pertama</a:t>
                      </a:r>
                      <a:r>
                        <a:rPr lang="en-US" sz="1900" dirty="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)</a:t>
                      </a:r>
                      <a:endParaRPr lang="en-US" sz="1100" dirty="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30 KELUARGA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RP.900.000;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id-ID" sz="2000" dirty="0">
                          <a:solidFill>
                            <a:schemeClr val="bg1"/>
                          </a:solidFill>
                        </a:rPr>
                        <a:t>3,67%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1456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 dirty="0" err="1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Bantuan</a:t>
                      </a:r>
                      <a:r>
                        <a:rPr lang="en-US" sz="1900" dirty="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 </a:t>
                      </a:r>
                      <a:r>
                        <a:rPr lang="en-US" sz="1900" dirty="0" err="1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Langsung</a:t>
                      </a:r>
                      <a:r>
                        <a:rPr lang="en-US" sz="1900" dirty="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 </a:t>
                      </a:r>
                      <a:r>
                        <a:rPr lang="en-US" sz="1900" dirty="0" err="1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Tunai</a:t>
                      </a:r>
                      <a:r>
                        <a:rPr lang="en-US" sz="1900" dirty="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 (Tiga Bulan </a:t>
                      </a:r>
                      <a:r>
                        <a:rPr lang="en-US" sz="1900" dirty="0" err="1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Kedua</a:t>
                      </a:r>
                      <a:r>
                        <a:rPr lang="en-US" sz="1900" dirty="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)</a:t>
                      </a:r>
                      <a:endParaRPr lang="en-US" sz="1100" dirty="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30 KELUARGA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  <a:sym typeface="+mn-ea"/>
                        </a:rPr>
                        <a:t>RP.900.000;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  <a:p>
                      <a:pPr algn="ctr">
                        <a:lnSpc>
                          <a:spcPts val="2660"/>
                        </a:lnSpc>
                        <a:defRPr/>
                      </a:pP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id-ID" sz="2000" dirty="0">
                          <a:solidFill>
                            <a:schemeClr val="bg1"/>
                          </a:solidFill>
                        </a:rPr>
                        <a:t>3,67%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1451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id-ID" sz="1900" dirty="0">
                          <a:solidFill>
                            <a:schemeClr val="bg1"/>
                          </a:solidFill>
                          <a:latin typeface="Gotham" panose="020B0604020202020204" charset="0"/>
                          <a:cs typeface="Gotham" panose="020B0604020202020204" charset="0"/>
                        </a:rPr>
                        <a:t>Bantuan Langsung Tunai</a:t>
                      </a:r>
                    </a:p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id-ID" sz="1900" dirty="0">
                          <a:solidFill>
                            <a:schemeClr val="bg1"/>
                          </a:solidFill>
                          <a:latin typeface="Gotham" panose="020B0604020202020204" charset="0"/>
                          <a:cs typeface="Gotham" panose="020B0604020202020204" charset="0"/>
                        </a:rPr>
                        <a:t>(Tiga Bulan Ketiga)</a:t>
                      </a:r>
                      <a:endParaRPr lang="en-US" sz="1900" dirty="0">
                        <a:solidFill>
                          <a:schemeClr val="bg1"/>
                        </a:solidFill>
                        <a:latin typeface="Gotham" panose="020B0604020202020204" charset="0"/>
                        <a:cs typeface="Gotham" panose="020B0604020202020204" charset="0"/>
                      </a:endParaRP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id-ID" sz="2000" dirty="0">
                          <a:solidFill>
                            <a:schemeClr val="bg1"/>
                          </a:solidFill>
                          <a:latin typeface="Calibri body"/>
                          <a:cs typeface="Gotham" panose="020B0604020202020204" charset="0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 body"/>
                        <a:cs typeface="Gotham" panose="020B0604020202020204" charset="0"/>
                      </a:endParaRP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id-ID" sz="2000" dirty="0">
                          <a:solidFill>
                            <a:schemeClr val="bg1"/>
                          </a:solidFill>
                          <a:latin typeface="Calibri body"/>
                          <a:cs typeface="Gotham" panose="020B0604020202020204" charset="0"/>
                        </a:rPr>
                        <a:t>30 KELUARGA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 body"/>
                        <a:cs typeface="Gotham" panose="020B0604020202020204" charset="0"/>
                      </a:endParaRP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id-ID" sz="2000" dirty="0">
                          <a:solidFill>
                            <a:schemeClr val="bg1"/>
                          </a:solidFill>
                          <a:latin typeface="Calibri body"/>
                          <a:cs typeface="Gotham" panose="020B0604020202020204" charset="0"/>
                        </a:rPr>
                        <a:t>RP.900.00;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 body"/>
                        <a:cs typeface="Gotham" panose="020B0604020202020204" charset="0"/>
                      </a:endParaRP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id-ID" sz="2000" dirty="0">
                          <a:solidFill>
                            <a:schemeClr val="bg1"/>
                          </a:solidFill>
                          <a:latin typeface="Calibri body"/>
                          <a:cs typeface="Gotham" panose="020B0604020202020204" charset="0"/>
                        </a:rPr>
                        <a:t>3,67%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 body"/>
                        <a:cs typeface="Gotham" panose="020B0604020202020204" charset="0"/>
                      </a:endParaRP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2928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id-ID" sz="1900" dirty="0">
                          <a:solidFill>
                            <a:schemeClr val="bg1"/>
                          </a:solidFill>
                          <a:latin typeface="Gotham" panose="020B0604020202020204" charset="0"/>
                          <a:cs typeface="Gotham" panose="020B0604020202020204" charset="0"/>
                        </a:rPr>
                        <a:t>Bantuan Langsung Tunai</a:t>
                      </a:r>
                    </a:p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id-ID" sz="1900" dirty="0">
                          <a:solidFill>
                            <a:schemeClr val="bg1"/>
                          </a:solidFill>
                          <a:latin typeface="Gotham" panose="020B0604020202020204" charset="0"/>
                          <a:cs typeface="Gotham" panose="020B0604020202020204" charset="0"/>
                        </a:rPr>
                        <a:t>(Tiga Bulan Keempat)</a:t>
                      </a:r>
                      <a:endParaRPr lang="en-US" sz="1900" dirty="0">
                        <a:solidFill>
                          <a:schemeClr val="bg1"/>
                        </a:solidFill>
                        <a:latin typeface="Gotham" panose="020B0604020202020204" charset="0"/>
                        <a:cs typeface="Gotham" panose="020B0604020202020204" charset="0"/>
                      </a:endParaRP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id-ID" sz="2000" dirty="0">
                          <a:solidFill>
                            <a:schemeClr val="bg1"/>
                          </a:solidFill>
                          <a:latin typeface="Calibri body"/>
                          <a:cs typeface="Gotham" panose="020B0604020202020204" charset="0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 body"/>
                        <a:cs typeface="Gotham" panose="020B0604020202020204" charset="0"/>
                      </a:endParaRP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id-ID" sz="2000" dirty="0">
                          <a:solidFill>
                            <a:schemeClr val="bg1"/>
                          </a:solidFill>
                          <a:latin typeface="Calibri body"/>
                          <a:cs typeface="Gotham" panose="020B0604020202020204" charset="0"/>
                        </a:rPr>
                        <a:t>30 KELUARGA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 body"/>
                        <a:cs typeface="Gotham" panose="020B0604020202020204" charset="0"/>
                      </a:endParaRP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id-ID" sz="2000" dirty="0">
                          <a:solidFill>
                            <a:schemeClr val="bg1"/>
                          </a:solidFill>
                          <a:latin typeface="Calibri body"/>
                          <a:cs typeface="Gotham" panose="020B0604020202020204" charset="0"/>
                        </a:rPr>
                        <a:t>RP.900.000;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 body"/>
                        <a:cs typeface="Gotham" panose="020B0604020202020204" charset="0"/>
                      </a:endParaRP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id-ID" sz="2000">
                          <a:solidFill>
                            <a:schemeClr val="bg1"/>
                          </a:solidFill>
                          <a:latin typeface="Calibri body"/>
                          <a:cs typeface="Gotham" panose="020B0604020202020204" charset="0"/>
                        </a:rPr>
                        <a:t>3,67%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 body"/>
                        <a:cs typeface="Gotham" panose="020B0604020202020204" charset="0"/>
                      </a:endParaRP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7784651"/>
                  </a:ext>
                </a:extLst>
              </a:tr>
              <a:tr h="945940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Padat Karya Tunai Desa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id-ID" sz="200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id-ID" sz="200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id-ID" sz="200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9"/>
          <p:cNvSpPr txBox="1"/>
          <p:nvPr/>
        </p:nvSpPr>
        <p:spPr>
          <a:xfrm>
            <a:off x="862536" y="206375"/>
            <a:ext cx="10418339" cy="936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00"/>
              </a:lnSpc>
            </a:pPr>
            <a:r>
              <a:rPr lang="en-US" sz="5500" b="1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Penggunaan Dana Desa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6C9A">
                <a:alpha val="100000"/>
              </a:srgbClr>
            </a:gs>
            <a:gs pos="100000">
              <a:srgbClr val="22165F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639680" y="4654048"/>
            <a:ext cx="19936660" cy="7282419"/>
          </a:xfrm>
          <a:custGeom>
            <a:avLst/>
            <a:gdLst/>
            <a:ahLst/>
            <a:cxnLst/>
            <a:rect l="l" t="t" r="r" b="b"/>
            <a:pathLst>
              <a:path w="19936660" h="7282419">
                <a:moveTo>
                  <a:pt x="19936660" y="0"/>
                </a:moveTo>
                <a:lnTo>
                  <a:pt x="0" y="0"/>
                </a:lnTo>
                <a:lnTo>
                  <a:pt x="0" y="7282419"/>
                </a:lnTo>
                <a:lnTo>
                  <a:pt x="19936660" y="7282419"/>
                </a:lnTo>
                <a:lnTo>
                  <a:pt x="1993666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2700000">
            <a:off x="10858057" y="-1009336"/>
            <a:ext cx="1106025" cy="10061203"/>
            <a:chOff x="0" y="0"/>
            <a:chExt cx="291299" cy="26498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1299" cy="2649864"/>
            </a:xfrm>
            <a:custGeom>
              <a:avLst/>
              <a:gdLst/>
              <a:ahLst/>
              <a:cxnLst/>
              <a:rect l="l" t="t" r="r" b="b"/>
              <a:pathLst>
                <a:path w="291299" h="2649864">
                  <a:moveTo>
                    <a:pt x="145649" y="0"/>
                  </a:moveTo>
                  <a:lnTo>
                    <a:pt x="145649" y="0"/>
                  </a:lnTo>
                  <a:cubicBezTo>
                    <a:pt x="184278" y="0"/>
                    <a:pt x="221325" y="15345"/>
                    <a:pt x="248639" y="42660"/>
                  </a:cubicBezTo>
                  <a:cubicBezTo>
                    <a:pt x="275954" y="69974"/>
                    <a:pt x="291299" y="107021"/>
                    <a:pt x="291299" y="145649"/>
                  </a:cubicBezTo>
                  <a:lnTo>
                    <a:pt x="291299" y="2504215"/>
                  </a:lnTo>
                  <a:cubicBezTo>
                    <a:pt x="291299" y="2542843"/>
                    <a:pt x="275954" y="2579890"/>
                    <a:pt x="248639" y="2607204"/>
                  </a:cubicBezTo>
                  <a:cubicBezTo>
                    <a:pt x="221325" y="2634519"/>
                    <a:pt x="184278" y="2649864"/>
                    <a:pt x="145649" y="2649864"/>
                  </a:cubicBezTo>
                  <a:lnTo>
                    <a:pt x="145649" y="2649864"/>
                  </a:lnTo>
                  <a:cubicBezTo>
                    <a:pt x="107021" y="2649864"/>
                    <a:pt x="69974" y="2634519"/>
                    <a:pt x="42660" y="2607204"/>
                  </a:cubicBezTo>
                  <a:cubicBezTo>
                    <a:pt x="15345" y="2579890"/>
                    <a:pt x="0" y="2542843"/>
                    <a:pt x="0" y="2504215"/>
                  </a:cubicBezTo>
                  <a:lnTo>
                    <a:pt x="0" y="145649"/>
                  </a:lnTo>
                  <a:cubicBezTo>
                    <a:pt x="0" y="107021"/>
                    <a:pt x="15345" y="69974"/>
                    <a:pt x="42660" y="42660"/>
                  </a:cubicBezTo>
                  <a:cubicBezTo>
                    <a:pt x="69974" y="15345"/>
                    <a:pt x="107021" y="0"/>
                    <a:pt x="14564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D47B4">
                    <a:alpha val="100000"/>
                  </a:srgbClr>
                </a:gs>
                <a:gs pos="100000">
                  <a:srgbClr val="3F7F93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91299" cy="26879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2700000">
            <a:off x="15354163" y="794754"/>
            <a:ext cx="1106025" cy="10061203"/>
            <a:chOff x="0" y="0"/>
            <a:chExt cx="291299" cy="264986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1299" cy="2649864"/>
            </a:xfrm>
            <a:custGeom>
              <a:avLst/>
              <a:gdLst/>
              <a:ahLst/>
              <a:cxnLst/>
              <a:rect l="l" t="t" r="r" b="b"/>
              <a:pathLst>
                <a:path w="291299" h="2649864">
                  <a:moveTo>
                    <a:pt x="145649" y="0"/>
                  </a:moveTo>
                  <a:lnTo>
                    <a:pt x="145649" y="0"/>
                  </a:lnTo>
                  <a:cubicBezTo>
                    <a:pt x="184278" y="0"/>
                    <a:pt x="221325" y="15345"/>
                    <a:pt x="248639" y="42660"/>
                  </a:cubicBezTo>
                  <a:cubicBezTo>
                    <a:pt x="275954" y="69974"/>
                    <a:pt x="291299" y="107021"/>
                    <a:pt x="291299" y="145649"/>
                  </a:cubicBezTo>
                  <a:lnTo>
                    <a:pt x="291299" y="2504215"/>
                  </a:lnTo>
                  <a:cubicBezTo>
                    <a:pt x="291299" y="2542843"/>
                    <a:pt x="275954" y="2579890"/>
                    <a:pt x="248639" y="2607204"/>
                  </a:cubicBezTo>
                  <a:cubicBezTo>
                    <a:pt x="221325" y="2634519"/>
                    <a:pt x="184278" y="2649864"/>
                    <a:pt x="145649" y="2649864"/>
                  </a:cubicBezTo>
                  <a:lnTo>
                    <a:pt x="145649" y="2649864"/>
                  </a:lnTo>
                  <a:cubicBezTo>
                    <a:pt x="107021" y="2649864"/>
                    <a:pt x="69974" y="2634519"/>
                    <a:pt x="42660" y="2607204"/>
                  </a:cubicBezTo>
                  <a:cubicBezTo>
                    <a:pt x="15345" y="2579890"/>
                    <a:pt x="0" y="2542843"/>
                    <a:pt x="0" y="2504215"/>
                  </a:cubicBezTo>
                  <a:lnTo>
                    <a:pt x="0" y="145649"/>
                  </a:lnTo>
                  <a:cubicBezTo>
                    <a:pt x="0" y="107021"/>
                    <a:pt x="15345" y="69974"/>
                    <a:pt x="42660" y="42660"/>
                  </a:cubicBezTo>
                  <a:cubicBezTo>
                    <a:pt x="69974" y="15345"/>
                    <a:pt x="107021" y="0"/>
                    <a:pt x="14564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D47B4">
                    <a:alpha val="100000"/>
                  </a:srgbClr>
                </a:gs>
                <a:gs pos="100000">
                  <a:srgbClr val="3F7F93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91299" cy="26879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2700000">
            <a:off x="10650305" y="1119005"/>
            <a:ext cx="893373" cy="5693483"/>
            <a:chOff x="0" y="0"/>
            <a:chExt cx="235292" cy="149951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35292" cy="1499518"/>
            </a:xfrm>
            <a:custGeom>
              <a:avLst/>
              <a:gdLst/>
              <a:ahLst/>
              <a:cxnLst/>
              <a:rect l="l" t="t" r="r" b="b"/>
              <a:pathLst>
                <a:path w="235292" h="1499518">
                  <a:moveTo>
                    <a:pt x="117646" y="0"/>
                  </a:moveTo>
                  <a:lnTo>
                    <a:pt x="117646" y="0"/>
                  </a:lnTo>
                  <a:cubicBezTo>
                    <a:pt x="182620" y="0"/>
                    <a:pt x="235292" y="52672"/>
                    <a:pt x="235292" y="117646"/>
                  </a:cubicBezTo>
                  <a:lnTo>
                    <a:pt x="235292" y="1381873"/>
                  </a:lnTo>
                  <a:cubicBezTo>
                    <a:pt x="235292" y="1413074"/>
                    <a:pt x="222897" y="1442998"/>
                    <a:pt x="200834" y="1465061"/>
                  </a:cubicBezTo>
                  <a:cubicBezTo>
                    <a:pt x="178771" y="1487123"/>
                    <a:pt x="148847" y="1499518"/>
                    <a:pt x="117646" y="1499518"/>
                  </a:cubicBezTo>
                  <a:lnTo>
                    <a:pt x="117646" y="1499518"/>
                  </a:lnTo>
                  <a:cubicBezTo>
                    <a:pt x="86444" y="1499518"/>
                    <a:pt x="56521" y="1487123"/>
                    <a:pt x="34458" y="1465061"/>
                  </a:cubicBezTo>
                  <a:cubicBezTo>
                    <a:pt x="12395" y="1442998"/>
                    <a:pt x="0" y="1413074"/>
                    <a:pt x="0" y="1381873"/>
                  </a:cubicBezTo>
                  <a:lnTo>
                    <a:pt x="0" y="117646"/>
                  </a:lnTo>
                  <a:cubicBezTo>
                    <a:pt x="0" y="86444"/>
                    <a:pt x="12395" y="56521"/>
                    <a:pt x="34458" y="34458"/>
                  </a:cubicBezTo>
                  <a:cubicBezTo>
                    <a:pt x="56521" y="12395"/>
                    <a:pt x="86444" y="0"/>
                    <a:pt x="11764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35292" cy="15376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009956" y="-782460"/>
            <a:ext cx="10111025" cy="9347975"/>
            <a:chOff x="-31750" y="-27940"/>
            <a:chExt cx="5233670" cy="48387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233670" cy="4838700"/>
            </a:xfrm>
            <a:custGeom>
              <a:avLst/>
              <a:gdLst/>
              <a:ahLst/>
              <a:cxnLst/>
              <a:rect l="l" t="t" r="r" b="b"/>
              <a:pathLst>
                <a:path w="5233670" h="4838700">
                  <a:moveTo>
                    <a:pt x="5132070" y="2514600"/>
                  </a:moveTo>
                  <a:lnTo>
                    <a:pt x="2967990" y="4678680"/>
                  </a:lnTo>
                  <a:cubicBezTo>
                    <a:pt x="2867660" y="4779010"/>
                    <a:pt x="2696210" y="4770120"/>
                    <a:pt x="2584450" y="4659630"/>
                  </a:cubicBezTo>
                  <a:cubicBezTo>
                    <a:pt x="2472690" y="4547870"/>
                    <a:pt x="2463800" y="4376420"/>
                    <a:pt x="2565400" y="4276090"/>
                  </a:cubicBezTo>
                  <a:lnTo>
                    <a:pt x="2316480" y="4523740"/>
                  </a:lnTo>
                  <a:cubicBezTo>
                    <a:pt x="2216150" y="4624070"/>
                    <a:pt x="2044700" y="4615180"/>
                    <a:pt x="1932940" y="4504690"/>
                  </a:cubicBezTo>
                  <a:cubicBezTo>
                    <a:pt x="1842770" y="4414520"/>
                    <a:pt x="1819910" y="4282440"/>
                    <a:pt x="1869440" y="4183380"/>
                  </a:cubicBezTo>
                  <a:lnTo>
                    <a:pt x="1324610" y="4726940"/>
                  </a:lnTo>
                  <a:cubicBezTo>
                    <a:pt x="1212850" y="4838700"/>
                    <a:pt x="1032510" y="4838700"/>
                    <a:pt x="920750" y="4726940"/>
                  </a:cubicBezTo>
                  <a:cubicBezTo>
                    <a:pt x="808990" y="4615180"/>
                    <a:pt x="808990" y="4434840"/>
                    <a:pt x="920750" y="4323080"/>
                  </a:cubicBezTo>
                  <a:lnTo>
                    <a:pt x="1195070" y="4048760"/>
                  </a:lnTo>
                  <a:cubicBezTo>
                    <a:pt x="1192530" y="4051300"/>
                    <a:pt x="1191260" y="4052570"/>
                    <a:pt x="1188720" y="4055110"/>
                  </a:cubicBezTo>
                  <a:cubicBezTo>
                    <a:pt x="1206500" y="4036060"/>
                    <a:pt x="1220470" y="4015740"/>
                    <a:pt x="1231900" y="3994150"/>
                  </a:cubicBezTo>
                  <a:lnTo>
                    <a:pt x="1210310" y="4015740"/>
                  </a:lnTo>
                  <a:cubicBezTo>
                    <a:pt x="1109980" y="4116070"/>
                    <a:pt x="938530" y="4107180"/>
                    <a:pt x="826770" y="3996690"/>
                  </a:cubicBezTo>
                  <a:cubicBezTo>
                    <a:pt x="736600" y="3906520"/>
                    <a:pt x="713740" y="3774440"/>
                    <a:pt x="762000" y="3675380"/>
                  </a:cubicBezTo>
                  <a:lnTo>
                    <a:pt x="515620" y="3921760"/>
                  </a:lnTo>
                  <a:cubicBezTo>
                    <a:pt x="403860" y="4033520"/>
                    <a:pt x="223520" y="4033520"/>
                    <a:pt x="111760" y="3921760"/>
                  </a:cubicBezTo>
                  <a:cubicBezTo>
                    <a:pt x="0" y="3810000"/>
                    <a:pt x="0" y="3629660"/>
                    <a:pt x="111760" y="3517900"/>
                  </a:cubicBezTo>
                  <a:lnTo>
                    <a:pt x="720090" y="2910840"/>
                  </a:lnTo>
                  <a:cubicBezTo>
                    <a:pt x="608330" y="3022600"/>
                    <a:pt x="427990" y="3022600"/>
                    <a:pt x="316230" y="2910840"/>
                  </a:cubicBezTo>
                  <a:cubicBezTo>
                    <a:pt x="204470" y="2799080"/>
                    <a:pt x="204470" y="2618740"/>
                    <a:pt x="316230" y="2506980"/>
                  </a:cubicBezTo>
                  <a:lnTo>
                    <a:pt x="2713990" y="111760"/>
                  </a:lnTo>
                  <a:cubicBezTo>
                    <a:pt x="2825750" y="0"/>
                    <a:pt x="3006090" y="0"/>
                    <a:pt x="3117850" y="111760"/>
                  </a:cubicBezTo>
                  <a:cubicBezTo>
                    <a:pt x="3229610" y="223520"/>
                    <a:pt x="3229610" y="403860"/>
                    <a:pt x="3117850" y="515620"/>
                  </a:cubicBezTo>
                  <a:lnTo>
                    <a:pt x="2219960" y="1412240"/>
                  </a:lnTo>
                  <a:cubicBezTo>
                    <a:pt x="2108200" y="1524000"/>
                    <a:pt x="2108200" y="1704340"/>
                    <a:pt x="2219960" y="1816100"/>
                  </a:cubicBezTo>
                  <a:cubicBezTo>
                    <a:pt x="2310130" y="1906270"/>
                    <a:pt x="2447290" y="1924050"/>
                    <a:pt x="2555240" y="1866900"/>
                  </a:cubicBezTo>
                  <a:lnTo>
                    <a:pt x="2973070" y="1449070"/>
                  </a:lnTo>
                  <a:cubicBezTo>
                    <a:pt x="2992120" y="1430020"/>
                    <a:pt x="3012440" y="1416050"/>
                    <a:pt x="3035300" y="1404620"/>
                  </a:cubicBezTo>
                  <a:lnTo>
                    <a:pt x="3190240" y="1249680"/>
                  </a:lnTo>
                  <a:cubicBezTo>
                    <a:pt x="3302000" y="1137920"/>
                    <a:pt x="3482340" y="1137920"/>
                    <a:pt x="3594100" y="1249680"/>
                  </a:cubicBezTo>
                  <a:cubicBezTo>
                    <a:pt x="3684270" y="1339850"/>
                    <a:pt x="3702050" y="1477010"/>
                    <a:pt x="3644900" y="1584960"/>
                  </a:cubicBezTo>
                  <a:lnTo>
                    <a:pt x="3924300" y="1305560"/>
                  </a:lnTo>
                  <a:cubicBezTo>
                    <a:pt x="4024630" y="1205230"/>
                    <a:pt x="4196080" y="1214120"/>
                    <a:pt x="4307840" y="1324610"/>
                  </a:cubicBezTo>
                  <a:cubicBezTo>
                    <a:pt x="4419600" y="1436370"/>
                    <a:pt x="4428490" y="1607820"/>
                    <a:pt x="4326890" y="1708150"/>
                  </a:cubicBezTo>
                  <a:lnTo>
                    <a:pt x="4258310" y="1776730"/>
                  </a:lnTo>
                  <a:cubicBezTo>
                    <a:pt x="4245610" y="1800860"/>
                    <a:pt x="4229100" y="1823720"/>
                    <a:pt x="4207510" y="1845310"/>
                  </a:cubicBezTo>
                  <a:cubicBezTo>
                    <a:pt x="4187190" y="1865630"/>
                    <a:pt x="4164330" y="1882140"/>
                    <a:pt x="4138930" y="1896110"/>
                  </a:cubicBezTo>
                  <a:lnTo>
                    <a:pt x="4077970" y="1957070"/>
                  </a:lnTo>
                  <a:cubicBezTo>
                    <a:pt x="4079240" y="1955800"/>
                    <a:pt x="4081780" y="1953260"/>
                    <a:pt x="4084320" y="1951990"/>
                  </a:cubicBezTo>
                  <a:cubicBezTo>
                    <a:pt x="3989070" y="2053590"/>
                    <a:pt x="4000500" y="2221230"/>
                    <a:pt x="4109720" y="2330450"/>
                  </a:cubicBezTo>
                  <a:cubicBezTo>
                    <a:pt x="4218940" y="2439670"/>
                    <a:pt x="4386580" y="2449830"/>
                    <a:pt x="4488180" y="2355850"/>
                  </a:cubicBezTo>
                  <a:cubicBezTo>
                    <a:pt x="4486910" y="2358390"/>
                    <a:pt x="4484370" y="2359660"/>
                    <a:pt x="4483100" y="2362200"/>
                  </a:cubicBezTo>
                  <a:lnTo>
                    <a:pt x="4730750" y="2114550"/>
                  </a:lnTo>
                  <a:cubicBezTo>
                    <a:pt x="4831080" y="2014220"/>
                    <a:pt x="5002530" y="2023110"/>
                    <a:pt x="5114290" y="2133600"/>
                  </a:cubicBezTo>
                  <a:cubicBezTo>
                    <a:pt x="5224780" y="2241550"/>
                    <a:pt x="5233670" y="2414270"/>
                    <a:pt x="5132070" y="2514600"/>
                  </a:cubicBezTo>
                  <a:close/>
                </a:path>
              </a:pathLst>
            </a:custGeom>
            <a:blipFill>
              <a:blip r:embed="rId3"/>
              <a:stretch>
                <a:fillRect l="-19228" r="-19228"/>
              </a:stretch>
            </a:blipFill>
            <a:ln w="57150" cap="sq">
              <a:solidFill>
                <a:srgbClr val="FFFFFF"/>
              </a:solidFill>
              <a:prstDash val="solid"/>
              <a:miter/>
            </a:ln>
          </p:spPr>
        </p:sp>
      </p:grpSp>
      <p:grpSp>
        <p:nvGrpSpPr>
          <p:cNvPr id="14" name="Group 14"/>
          <p:cNvGrpSpPr/>
          <p:nvPr/>
        </p:nvGrpSpPr>
        <p:grpSpPr>
          <a:xfrm rot="2700000">
            <a:off x="14542998" y="251704"/>
            <a:ext cx="893373" cy="3529970"/>
            <a:chOff x="0" y="0"/>
            <a:chExt cx="235292" cy="92970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5292" cy="929704"/>
            </a:xfrm>
            <a:custGeom>
              <a:avLst/>
              <a:gdLst/>
              <a:ahLst/>
              <a:cxnLst/>
              <a:rect l="l" t="t" r="r" b="b"/>
              <a:pathLst>
                <a:path w="235292" h="929704">
                  <a:moveTo>
                    <a:pt x="117646" y="0"/>
                  </a:moveTo>
                  <a:lnTo>
                    <a:pt x="117646" y="0"/>
                  </a:lnTo>
                  <a:cubicBezTo>
                    <a:pt x="182620" y="0"/>
                    <a:pt x="235292" y="52672"/>
                    <a:pt x="235292" y="117646"/>
                  </a:cubicBezTo>
                  <a:lnTo>
                    <a:pt x="235292" y="812058"/>
                  </a:lnTo>
                  <a:cubicBezTo>
                    <a:pt x="235292" y="843260"/>
                    <a:pt x="222897" y="873184"/>
                    <a:pt x="200834" y="895246"/>
                  </a:cubicBezTo>
                  <a:cubicBezTo>
                    <a:pt x="178771" y="917309"/>
                    <a:pt x="148847" y="929704"/>
                    <a:pt x="117646" y="929704"/>
                  </a:cubicBezTo>
                  <a:lnTo>
                    <a:pt x="117646" y="929704"/>
                  </a:lnTo>
                  <a:cubicBezTo>
                    <a:pt x="52672" y="929704"/>
                    <a:pt x="0" y="877032"/>
                    <a:pt x="0" y="812058"/>
                  </a:cubicBezTo>
                  <a:lnTo>
                    <a:pt x="0" y="117646"/>
                  </a:lnTo>
                  <a:cubicBezTo>
                    <a:pt x="0" y="86444"/>
                    <a:pt x="12395" y="56521"/>
                    <a:pt x="34458" y="34458"/>
                  </a:cubicBezTo>
                  <a:cubicBezTo>
                    <a:pt x="56521" y="12395"/>
                    <a:pt x="86444" y="0"/>
                    <a:pt x="117646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D47B4">
                    <a:alpha val="100000"/>
                  </a:srgbClr>
                </a:gs>
                <a:gs pos="100000">
                  <a:srgbClr val="3F7F93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235292" cy="9678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2700000">
            <a:off x="13002397" y="-4089534"/>
            <a:ext cx="1210423" cy="8004906"/>
            <a:chOff x="0" y="0"/>
            <a:chExt cx="318794" cy="210828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18794" cy="2108288"/>
            </a:xfrm>
            <a:custGeom>
              <a:avLst/>
              <a:gdLst/>
              <a:ahLst/>
              <a:cxnLst/>
              <a:rect l="l" t="t" r="r" b="b"/>
              <a:pathLst>
                <a:path w="318794" h="2108288">
                  <a:moveTo>
                    <a:pt x="159397" y="0"/>
                  </a:moveTo>
                  <a:lnTo>
                    <a:pt x="159397" y="0"/>
                  </a:lnTo>
                  <a:cubicBezTo>
                    <a:pt x="247430" y="0"/>
                    <a:pt x="318794" y="71365"/>
                    <a:pt x="318794" y="159397"/>
                  </a:cubicBezTo>
                  <a:lnTo>
                    <a:pt x="318794" y="1948891"/>
                  </a:lnTo>
                  <a:cubicBezTo>
                    <a:pt x="318794" y="1991165"/>
                    <a:pt x="302001" y="2031709"/>
                    <a:pt x="272108" y="2061602"/>
                  </a:cubicBezTo>
                  <a:cubicBezTo>
                    <a:pt x="242215" y="2091494"/>
                    <a:pt x="201672" y="2108288"/>
                    <a:pt x="159397" y="2108288"/>
                  </a:cubicBezTo>
                  <a:lnTo>
                    <a:pt x="159397" y="2108288"/>
                  </a:lnTo>
                  <a:cubicBezTo>
                    <a:pt x="117122" y="2108288"/>
                    <a:pt x="76579" y="2091494"/>
                    <a:pt x="46686" y="2061602"/>
                  </a:cubicBezTo>
                  <a:cubicBezTo>
                    <a:pt x="16794" y="2031709"/>
                    <a:pt x="0" y="1991165"/>
                    <a:pt x="0" y="1948891"/>
                  </a:cubicBezTo>
                  <a:lnTo>
                    <a:pt x="0" y="159397"/>
                  </a:lnTo>
                  <a:cubicBezTo>
                    <a:pt x="0" y="117122"/>
                    <a:pt x="16794" y="76579"/>
                    <a:pt x="46686" y="46686"/>
                  </a:cubicBezTo>
                  <a:cubicBezTo>
                    <a:pt x="76579" y="16794"/>
                    <a:pt x="117122" y="0"/>
                    <a:pt x="15939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D47B4">
                    <a:alpha val="100000"/>
                  </a:srgbClr>
                </a:gs>
                <a:gs pos="100000">
                  <a:srgbClr val="3F7F93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318794" cy="21463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473254" y="2732908"/>
            <a:ext cx="876244" cy="876244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D47B4">
                    <a:alpha val="100000"/>
                  </a:srgbClr>
                </a:gs>
                <a:gs pos="100000">
                  <a:srgbClr val="3F7F93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6451971" y="8381409"/>
            <a:ext cx="1395080" cy="1395080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D47B4">
                    <a:alpha val="100000"/>
                  </a:srgbClr>
                </a:gs>
                <a:gs pos="100000">
                  <a:srgbClr val="3F7F93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25" name="TextBox 2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 rot="2700000">
            <a:off x="15929375" y="-1109904"/>
            <a:ext cx="893373" cy="3529970"/>
            <a:chOff x="0" y="0"/>
            <a:chExt cx="235292" cy="929704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235292" cy="929704"/>
            </a:xfrm>
            <a:custGeom>
              <a:avLst/>
              <a:gdLst/>
              <a:ahLst/>
              <a:cxnLst/>
              <a:rect l="l" t="t" r="r" b="b"/>
              <a:pathLst>
                <a:path w="235292" h="929704">
                  <a:moveTo>
                    <a:pt x="117646" y="0"/>
                  </a:moveTo>
                  <a:lnTo>
                    <a:pt x="117646" y="0"/>
                  </a:lnTo>
                  <a:cubicBezTo>
                    <a:pt x="182620" y="0"/>
                    <a:pt x="235292" y="52672"/>
                    <a:pt x="235292" y="117646"/>
                  </a:cubicBezTo>
                  <a:lnTo>
                    <a:pt x="235292" y="812058"/>
                  </a:lnTo>
                  <a:cubicBezTo>
                    <a:pt x="235292" y="843260"/>
                    <a:pt x="222897" y="873184"/>
                    <a:pt x="200834" y="895246"/>
                  </a:cubicBezTo>
                  <a:cubicBezTo>
                    <a:pt x="178771" y="917309"/>
                    <a:pt x="148847" y="929704"/>
                    <a:pt x="117646" y="929704"/>
                  </a:cubicBezTo>
                  <a:lnTo>
                    <a:pt x="117646" y="929704"/>
                  </a:lnTo>
                  <a:cubicBezTo>
                    <a:pt x="52672" y="929704"/>
                    <a:pt x="0" y="877032"/>
                    <a:pt x="0" y="812058"/>
                  </a:cubicBezTo>
                  <a:lnTo>
                    <a:pt x="0" y="117646"/>
                  </a:lnTo>
                  <a:cubicBezTo>
                    <a:pt x="0" y="86444"/>
                    <a:pt x="12395" y="56521"/>
                    <a:pt x="34458" y="34458"/>
                  </a:cubicBezTo>
                  <a:cubicBezTo>
                    <a:pt x="56521" y="12395"/>
                    <a:pt x="86444" y="0"/>
                    <a:pt x="11764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235292" cy="9678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7183391" y="525521"/>
            <a:ext cx="876244" cy="876244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D47B4">
                    <a:alpha val="100000"/>
                  </a:srgbClr>
                </a:gs>
                <a:gs pos="100000">
                  <a:srgbClr val="3F7F93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31" name="TextBox 3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 rot="2700000">
            <a:off x="12149848" y="-1691931"/>
            <a:ext cx="893373" cy="3529970"/>
            <a:chOff x="0" y="0"/>
            <a:chExt cx="235292" cy="929704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235292" cy="929704"/>
            </a:xfrm>
            <a:custGeom>
              <a:avLst/>
              <a:gdLst/>
              <a:ahLst/>
              <a:cxnLst/>
              <a:rect l="l" t="t" r="r" b="b"/>
              <a:pathLst>
                <a:path w="235292" h="929704">
                  <a:moveTo>
                    <a:pt x="117646" y="0"/>
                  </a:moveTo>
                  <a:lnTo>
                    <a:pt x="117646" y="0"/>
                  </a:lnTo>
                  <a:cubicBezTo>
                    <a:pt x="182620" y="0"/>
                    <a:pt x="235292" y="52672"/>
                    <a:pt x="235292" y="117646"/>
                  </a:cubicBezTo>
                  <a:lnTo>
                    <a:pt x="235292" y="812058"/>
                  </a:lnTo>
                  <a:cubicBezTo>
                    <a:pt x="235292" y="843260"/>
                    <a:pt x="222897" y="873184"/>
                    <a:pt x="200834" y="895246"/>
                  </a:cubicBezTo>
                  <a:cubicBezTo>
                    <a:pt x="178771" y="917309"/>
                    <a:pt x="148847" y="929704"/>
                    <a:pt x="117646" y="929704"/>
                  </a:cubicBezTo>
                  <a:lnTo>
                    <a:pt x="117646" y="929704"/>
                  </a:lnTo>
                  <a:cubicBezTo>
                    <a:pt x="52672" y="929704"/>
                    <a:pt x="0" y="877032"/>
                    <a:pt x="0" y="812058"/>
                  </a:cubicBezTo>
                  <a:lnTo>
                    <a:pt x="0" y="117646"/>
                  </a:lnTo>
                  <a:cubicBezTo>
                    <a:pt x="0" y="86444"/>
                    <a:pt x="12395" y="56521"/>
                    <a:pt x="34458" y="34458"/>
                  </a:cubicBezTo>
                  <a:cubicBezTo>
                    <a:pt x="56521" y="12395"/>
                    <a:pt x="86444" y="0"/>
                    <a:pt x="11764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235292" cy="9678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 rot="2700000">
            <a:off x="13265412" y="7920195"/>
            <a:ext cx="893373" cy="3529970"/>
            <a:chOff x="0" y="0"/>
            <a:chExt cx="235292" cy="929704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235292" cy="929704"/>
            </a:xfrm>
            <a:custGeom>
              <a:avLst/>
              <a:gdLst/>
              <a:ahLst/>
              <a:cxnLst/>
              <a:rect l="l" t="t" r="r" b="b"/>
              <a:pathLst>
                <a:path w="235292" h="929704">
                  <a:moveTo>
                    <a:pt x="117646" y="0"/>
                  </a:moveTo>
                  <a:lnTo>
                    <a:pt x="117646" y="0"/>
                  </a:lnTo>
                  <a:cubicBezTo>
                    <a:pt x="182620" y="0"/>
                    <a:pt x="235292" y="52672"/>
                    <a:pt x="235292" y="117646"/>
                  </a:cubicBezTo>
                  <a:lnTo>
                    <a:pt x="235292" y="812058"/>
                  </a:lnTo>
                  <a:cubicBezTo>
                    <a:pt x="235292" y="843260"/>
                    <a:pt x="222897" y="873184"/>
                    <a:pt x="200834" y="895246"/>
                  </a:cubicBezTo>
                  <a:cubicBezTo>
                    <a:pt x="178771" y="917309"/>
                    <a:pt x="148847" y="929704"/>
                    <a:pt x="117646" y="929704"/>
                  </a:cubicBezTo>
                  <a:lnTo>
                    <a:pt x="117646" y="929704"/>
                  </a:lnTo>
                  <a:cubicBezTo>
                    <a:pt x="52672" y="929704"/>
                    <a:pt x="0" y="877032"/>
                    <a:pt x="0" y="812058"/>
                  </a:cubicBezTo>
                  <a:lnTo>
                    <a:pt x="0" y="117646"/>
                  </a:lnTo>
                  <a:cubicBezTo>
                    <a:pt x="0" y="86444"/>
                    <a:pt x="12395" y="56521"/>
                    <a:pt x="34458" y="34458"/>
                  </a:cubicBezTo>
                  <a:cubicBezTo>
                    <a:pt x="56521" y="12395"/>
                    <a:pt x="86444" y="0"/>
                    <a:pt x="11764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235292" cy="9678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 rot="2700000">
            <a:off x="18110407" y="4539103"/>
            <a:ext cx="893373" cy="3529970"/>
            <a:chOff x="0" y="0"/>
            <a:chExt cx="235292" cy="929704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235292" cy="929704"/>
            </a:xfrm>
            <a:custGeom>
              <a:avLst/>
              <a:gdLst/>
              <a:ahLst/>
              <a:cxnLst/>
              <a:rect l="l" t="t" r="r" b="b"/>
              <a:pathLst>
                <a:path w="235292" h="929704">
                  <a:moveTo>
                    <a:pt x="117646" y="0"/>
                  </a:moveTo>
                  <a:lnTo>
                    <a:pt x="117646" y="0"/>
                  </a:lnTo>
                  <a:cubicBezTo>
                    <a:pt x="182620" y="0"/>
                    <a:pt x="235292" y="52672"/>
                    <a:pt x="235292" y="117646"/>
                  </a:cubicBezTo>
                  <a:lnTo>
                    <a:pt x="235292" y="812058"/>
                  </a:lnTo>
                  <a:cubicBezTo>
                    <a:pt x="235292" y="843260"/>
                    <a:pt x="222897" y="873184"/>
                    <a:pt x="200834" y="895246"/>
                  </a:cubicBezTo>
                  <a:cubicBezTo>
                    <a:pt x="178771" y="917309"/>
                    <a:pt x="148847" y="929704"/>
                    <a:pt x="117646" y="929704"/>
                  </a:cubicBezTo>
                  <a:lnTo>
                    <a:pt x="117646" y="929704"/>
                  </a:lnTo>
                  <a:cubicBezTo>
                    <a:pt x="52672" y="929704"/>
                    <a:pt x="0" y="877032"/>
                    <a:pt x="0" y="812058"/>
                  </a:cubicBezTo>
                  <a:lnTo>
                    <a:pt x="0" y="117646"/>
                  </a:lnTo>
                  <a:cubicBezTo>
                    <a:pt x="0" y="86444"/>
                    <a:pt x="12395" y="56521"/>
                    <a:pt x="34458" y="34458"/>
                  </a:cubicBezTo>
                  <a:cubicBezTo>
                    <a:pt x="56521" y="12395"/>
                    <a:pt x="86444" y="0"/>
                    <a:pt x="11764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-38100"/>
              <a:ext cx="235292" cy="9678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1028700" y="2307020"/>
            <a:ext cx="8605516" cy="1584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590"/>
              </a:lnSpc>
            </a:pPr>
            <a:r>
              <a:rPr lang="en-US" sz="10320" b="1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THANK YOU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249924" y="4151483"/>
            <a:ext cx="12268004" cy="29161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75"/>
              </a:lnSpc>
            </a:pPr>
            <a:r>
              <a:rPr lang="en-US" sz="4125" b="1" dirty="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POTENSI DESA</a:t>
            </a:r>
          </a:p>
          <a:p>
            <a:pPr algn="l">
              <a:lnSpc>
                <a:spcPts val="5775"/>
              </a:lnSpc>
            </a:pPr>
            <a:r>
              <a:rPr lang="en-US" sz="4125" b="1" dirty="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BANDAR TEN</a:t>
            </a:r>
            <a:r>
              <a:rPr lang="en-US" sz="4125" b="1" dirty="0">
                <a:solidFill>
                  <a:srgbClr val="FFFFFF"/>
                </a:solidFill>
                <a:latin typeface="Gadugi" panose="020B0502040204020203" pitchFamily="34" charset="0"/>
                <a:ea typeface="Gadugi" panose="020B0502040204020203" pitchFamily="34" charset="0"/>
                <a:cs typeface="Gotham Bold"/>
                <a:sym typeface="Gotham Bold"/>
              </a:rPr>
              <a:t>GG</a:t>
            </a:r>
            <a:r>
              <a:rPr lang="en-US" sz="4125" b="1" dirty="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ULAN</a:t>
            </a:r>
            <a:r>
              <a:rPr lang="en-US" sz="4125" b="1" dirty="0">
                <a:solidFill>
                  <a:srgbClr val="FFFFFF"/>
                </a:solidFill>
                <a:latin typeface="Gadugi" panose="020B0502040204020203" pitchFamily="34" charset="0"/>
                <a:ea typeface="Gadugi" panose="020B0502040204020203" pitchFamily="34" charset="0"/>
                <a:cs typeface="Gotham Bold"/>
                <a:sym typeface="Gotham Bold"/>
              </a:rPr>
              <a:t>G</a:t>
            </a:r>
          </a:p>
          <a:p>
            <a:pPr algn="l">
              <a:lnSpc>
                <a:spcPts val="5775"/>
              </a:lnSpc>
            </a:pPr>
            <a:r>
              <a:rPr lang="en-US" sz="4125" b="1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TAHUN 2025</a:t>
            </a:r>
            <a:endParaRPr lang="en-US" sz="4125" b="1" dirty="0">
              <a:solidFill>
                <a:srgbClr val="FFFFFF"/>
              </a:solidFill>
              <a:latin typeface="Gotham Bold"/>
              <a:ea typeface="Gotham Bold"/>
              <a:cs typeface="Gotham Bold"/>
              <a:sym typeface="Gotham Bold"/>
            </a:endParaRPr>
          </a:p>
          <a:p>
            <a:pPr algn="l">
              <a:lnSpc>
                <a:spcPts val="5775"/>
              </a:lnSpc>
            </a:pPr>
            <a:endParaRPr lang="en-US" sz="4125" b="1" dirty="0">
              <a:solidFill>
                <a:srgbClr val="FFFFFF"/>
              </a:solidFill>
              <a:latin typeface="Gotham Bold"/>
              <a:ea typeface="Gotham Bold"/>
              <a:cs typeface="Gotham Bold"/>
              <a:sym typeface="Gotham Bold"/>
            </a:endParaRPr>
          </a:p>
        </p:txBody>
      </p:sp>
      <p:sp>
        <p:nvSpPr>
          <p:cNvPr id="43" name="AutoShape 43"/>
          <p:cNvSpPr/>
          <p:nvPr/>
        </p:nvSpPr>
        <p:spPr>
          <a:xfrm>
            <a:off x="-639680" y="7386262"/>
            <a:ext cx="6492240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186D">
                <a:alpha val="100000"/>
              </a:srgbClr>
            </a:gs>
            <a:gs pos="100000">
              <a:srgbClr val="3F7F93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267245" y="-6185"/>
            <a:ext cx="6020755" cy="10293185"/>
            <a:chOff x="0" y="0"/>
            <a:chExt cx="1585713" cy="271096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85713" cy="2710962"/>
            </a:xfrm>
            <a:custGeom>
              <a:avLst/>
              <a:gdLst/>
              <a:ahLst/>
              <a:cxnLst/>
              <a:rect l="l" t="t" r="r" b="b"/>
              <a:pathLst>
                <a:path w="1585713" h="2710962">
                  <a:moveTo>
                    <a:pt x="0" y="0"/>
                  </a:moveTo>
                  <a:lnTo>
                    <a:pt x="1585713" y="0"/>
                  </a:lnTo>
                  <a:lnTo>
                    <a:pt x="1585713" y="2710962"/>
                  </a:lnTo>
                  <a:lnTo>
                    <a:pt x="0" y="271096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585713" cy="27490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402742" y="6516490"/>
            <a:ext cx="10443623" cy="3084392"/>
            <a:chOff x="0" y="0"/>
            <a:chExt cx="1007577" cy="2975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07577" cy="297575"/>
            </a:xfrm>
            <a:custGeom>
              <a:avLst/>
              <a:gdLst/>
              <a:ahLst/>
              <a:cxnLst/>
              <a:rect l="l" t="t" r="r" b="b"/>
              <a:pathLst>
                <a:path w="1007577" h="297575">
                  <a:moveTo>
                    <a:pt x="148788" y="0"/>
                  </a:moveTo>
                  <a:lnTo>
                    <a:pt x="858790" y="0"/>
                  </a:lnTo>
                  <a:cubicBezTo>
                    <a:pt x="940963" y="0"/>
                    <a:pt x="1007577" y="66614"/>
                    <a:pt x="1007577" y="148788"/>
                  </a:cubicBezTo>
                  <a:lnTo>
                    <a:pt x="1007577" y="148788"/>
                  </a:lnTo>
                  <a:cubicBezTo>
                    <a:pt x="1007577" y="188249"/>
                    <a:pt x="991902" y="226093"/>
                    <a:pt x="963999" y="253996"/>
                  </a:cubicBezTo>
                  <a:cubicBezTo>
                    <a:pt x="936095" y="281900"/>
                    <a:pt x="898251" y="297575"/>
                    <a:pt x="858790" y="297575"/>
                  </a:cubicBezTo>
                  <a:lnTo>
                    <a:pt x="148788" y="297575"/>
                  </a:lnTo>
                  <a:cubicBezTo>
                    <a:pt x="109327" y="297575"/>
                    <a:pt x="71482" y="281900"/>
                    <a:pt x="43579" y="253996"/>
                  </a:cubicBezTo>
                  <a:cubicBezTo>
                    <a:pt x="15676" y="226093"/>
                    <a:pt x="0" y="188249"/>
                    <a:pt x="0" y="148788"/>
                  </a:cubicBezTo>
                  <a:lnTo>
                    <a:pt x="0" y="148788"/>
                  </a:lnTo>
                  <a:cubicBezTo>
                    <a:pt x="0" y="109327"/>
                    <a:pt x="15676" y="71482"/>
                    <a:pt x="43579" y="43579"/>
                  </a:cubicBezTo>
                  <a:cubicBezTo>
                    <a:pt x="71482" y="15676"/>
                    <a:pt x="109327" y="0"/>
                    <a:pt x="148788" y="0"/>
                  </a:cubicBezTo>
                  <a:close/>
                </a:path>
              </a:pathLst>
            </a:custGeom>
            <a:blipFill>
              <a:blip r:embed="rId2"/>
              <a:stretch>
                <a:fillRect t="-62794" b="-62794"/>
              </a:stretch>
            </a:blipFill>
            <a:ln w="57150" cap="rnd">
              <a:gradFill>
                <a:gsLst>
                  <a:gs pos="0">
                    <a:srgbClr val="3D47B4">
                      <a:alpha val="100000"/>
                    </a:srgbClr>
                  </a:gs>
                  <a:gs pos="100000">
                    <a:srgbClr val="3F7F93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</p:grpSp>
      <p:grpSp>
        <p:nvGrpSpPr>
          <p:cNvPr id="7" name="Group 7"/>
          <p:cNvGrpSpPr/>
          <p:nvPr/>
        </p:nvGrpSpPr>
        <p:grpSpPr>
          <a:xfrm>
            <a:off x="10623366" y="1880841"/>
            <a:ext cx="9308514" cy="3446892"/>
            <a:chOff x="0" y="0"/>
            <a:chExt cx="803618" cy="2975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03618" cy="297575"/>
            </a:xfrm>
            <a:custGeom>
              <a:avLst/>
              <a:gdLst/>
              <a:ahLst/>
              <a:cxnLst/>
              <a:rect l="l" t="t" r="r" b="b"/>
              <a:pathLst>
                <a:path w="803618" h="297575">
                  <a:moveTo>
                    <a:pt x="148788" y="0"/>
                  </a:moveTo>
                  <a:lnTo>
                    <a:pt x="654830" y="0"/>
                  </a:lnTo>
                  <a:cubicBezTo>
                    <a:pt x="694291" y="0"/>
                    <a:pt x="732136" y="15676"/>
                    <a:pt x="760039" y="43579"/>
                  </a:cubicBezTo>
                  <a:cubicBezTo>
                    <a:pt x="787942" y="71482"/>
                    <a:pt x="803618" y="109327"/>
                    <a:pt x="803618" y="148788"/>
                  </a:cubicBezTo>
                  <a:lnTo>
                    <a:pt x="803618" y="148788"/>
                  </a:lnTo>
                  <a:cubicBezTo>
                    <a:pt x="803618" y="230961"/>
                    <a:pt x="737003" y="297575"/>
                    <a:pt x="654830" y="297575"/>
                  </a:cubicBezTo>
                  <a:lnTo>
                    <a:pt x="148788" y="297575"/>
                  </a:lnTo>
                  <a:cubicBezTo>
                    <a:pt x="109327" y="297575"/>
                    <a:pt x="71482" y="281900"/>
                    <a:pt x="43579" y="253996"/>
                  </a:cubicBezTo>
                  <a:cubicBezTo>
                    <a:pt x="15676" y="226093"/>
                    <a:pt x="0" y="188249"/>
                    <a:pt x="0" y="148788"/>
                  </a:cubicBezTo>
                  <a:lnTo>
                    <a:pt x="0" y="148788"/>
                  </a:lnTo>
                  <a:cubicBezTo>
                    <a:pt x="0" y="109327"/>
                    <a:pt x="15676" y="71482"/>
                    <a:pt x="43579" y="43579"/>
                  </a:cubicBezTo>
                  <a:cubicBezTo>
                    <a:pt x="71482" y="15676"/>
                    <a:pt x="109327" y="0"/>
                    <a:pt x="148788" y="0"/>
                  </a:cubicBezTo>
                  <a:close/>
                </a:path>
              </a:pathLst>
            </a:custGeom>
            <a:blipFill>
              <a:blip r:embed="rId3"/>
              <a:stretch>
                <a:fillRect t="-22496" b="-57765"/>
              </a:stretch>
            </a:blipFill>
            <a:ln w="57150" cap="rnd">
              <a:gradFill>
                <a:gsLst>
                  <a:gs pos="0">
                    <a:srgbClr val="3D47B4">
                      <a:alpha val="100000"/>
                    </a:srgbClr>
                  </a:gs>
                  <a:gs pos="100000">
                    <a:srgbClr val="3F7F93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</p:grpSp>
      <p:grpSp>
        <p:nvGrpSpPr>
          <p:cNvPr id="9" name="Group 9"/>
          <p:cNvGrpSpPr/>
          <p:nvPr/>
        </p:nvGrpSpPr>
        <p:grpSpPr>
          <a:xfrm>
            <a:off x="-1648264" y="9029245"/>
            <a:ext cx="10448955" cy="2752185"/>
            <a:chOff x="0" y="0"/>
            <a:chExt cx="2751988" cy="72485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751988" cy="724855"/>
            </a:xfrm>
            <a:custGeom>
              <a:avLst/>
              <a:gdLst/>
              <a:ahLst/>
              <a:cxnLst/>
              <a:rect l="l" t="t" r="r" b="b"/>
              <a:pathLst>
                <a:path w="2751988" h="724855">
                  <a:moveTo>
                    <a:pt x="362428" y="0"/>
                  </a:moveTo>
                  <a:lnTo>
                    <a:pt x="2389561" y="0"/>
                  </a:lnTo>
                  <a:cubicBezTo>
                    <a:pt x="2589724" y="0"/>
                    <a:pt x="2751988" y="162264"/>
                    <a:pt x="2751988" y="362428"/>
                  </a:cubicBezTo>
                  <a:lnTo>
                    <a:pt x="2751988" y="362428"/>
                  </a:lnTo>
                  <a:cubicBezTo>
                    <a:pt x="2751988" y="458550"/>
                    <a:pt x="2713804" y="550734"/>
                    <a:pt x="2645836" y="618703"/>
                  </a:cubicBezTo>
                  <a:cubicBezTo>
                    <a:pt x="2577867" y="686671"/>
                    <a:pt x="2485682" y="724855"/>
                    <a:pt x="2389561" y="724855"/>
                  </a:cubicBezTo>
                  <a:lnTo>
                    <a:pt x="362428" y="724855"/>
                  </a:lnTo>
                  <a:cubicBezTo>
                    <a:pt x="266306" y="724855"/>
                    <a:pt x="174121" y="686671"/>
                    <a:pt x="106153" y="618703"/>
                  </a:cubicBezTo>
                  <a:cubicBezTo>
                    <a:pt x="38184" y="550734"/>
                    <a:pt x="0" y="458550"/>
                    <a:pt x="0" y="362428"/>
                  </a:cubicBezTo>
                  <a:lnTo>
                    <a:pt x="0" y="362428"/>
                  </a:lnTo>
                  <a:cubicBezTo>
                    <a:pt x="0" y="266306"/>
                    <a:pt x="38184" y="174121"/>
                    <a:pt x="106153" y="106153"/>
                  </a:cubicBezTo>
                  <a:cubicBezTo>
                    <a:pt x="174121" y="38184"/>
                    <a:pt x="266306" y="0"/>
                    <a:pt x="36242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751988" cy="7629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711130" y="5685927"/>
            <a:ext cx="5243000" cy="1071474"/>
            <a:chOff x="0" y="0"/>
            <a:chExt cx="1380872" cy="28219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380872" cy="282199"/>
            </a:xfrm>
            <a:custGeom>
              <a:avLst/>
              <a:gdLst/>
              <a:ahLst/>
              <a:cxnLst/>
              <a:rect l="l" t="t" r="r" b="b"/>
              <a:pathLst>
                <a:path w="1380872" h="282199">
                  <a:moveTo>
                    <a:pt x="141099" y="0"/>
                  </a:moveTo>
                  <a:lnTo>
                    <a:pt x="1239773" y="0"/>
                  </a:lnTo>
                  <a:cubicBezTo>
                    <a:pt x="1277195" y="0"/>
                    <a:pt x="1313084" y="14866"/>
                    <a:pt x="1339545" y="41327"/>
                  </a:cubicBezTo>
                  <a:cubicBezTo>
                    <a:pt x="1366007" y="67788"/>
                    <a:pt x="1380872" y="103678"/>
                    <a:pt x="1380872" y="141099"/>
                  </a:cubicBezTo>
                  <a:lnTo>
                    <a:pt x="1380872" y="141099"/>
                  </a:lnTo>
                  <a:cubicBezTo>
                    <a:pt x="1380872" y="178521"/>
                    <a:pt x="1366007" y="214411"/>
                    <a:pt x="1339545" y="240872"/>
                  </a:cubicBezTo>
                  <a:cubicBezTo>
                    <a:pt x="1313084" y="267333"/>
                    <a:pt x="1277195" y="282199"/>
                    <a:pt x="1239773" y="282199"/>
                  </a:cubicBezTo>
                  <a:lnTo>
                    <a:pt x="141099" y="282199"/>
                  </a:lnTo>
                  <a:cubicBezTo>
                    <a:pt x="103678" y="282199"/>
                    <a:pt x="67788" y="267333"/>
                    <a:pt x="41327" y="240872"/>
                  </a:cubicBezTo>
                  <a:cubicBezTo>
                    <a:pt x="14866" y="214411"/>
                    <a:pt x="0" y="178521"/>
                    <a:pt x="0" y="141099"/>
                  </a:cubicBezTo>
                  <a:lnTo>
                    <a:pt x="0" y="141099"/>
                  </a:lnTo>
                  <a:cubicBezTo>
                    <a:pt x="0" y="103678"/>
                    <a:pt x="14866" y="67788"/>
                    <a:pt x="41327" y="41327"/>
                  </a:cubicBezTo>
                  <a:cubicBezTo>
                    <a:pt x="67788" y="14866"/>
                    <a:pt x="103678" y="0"/>
                    <a:pt x="14109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F7F93">
                    <a:alpha val="100000"/>
                  </a:srgbClr>
                </a:gs>
                <a:gs pos="100000">
                  <a:srgbClr val="00186D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380872" cy="3202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 flipH="1">
            <a:off x="17352978" y="7501932"/>
            <a:ext cx="446040" cy="326724"/>
          </a:xfrm>
          <a:custGeom>
            <a:avLst/>
            <a:gdLst/>
            <a:ahLst/>
            <a:cxnLst/>
            <a:rect l="l" t="t" r="r" b="b"/>
            <a:pathLst>
              <a:path w="446040" h="326724">
                <a:moveTo>
                  <a:pt x="446040" y="0"/>
                </a:moveTo>
                <a:lnTo>
                  <a:pt x="0" y="0"/>
                </a:lnTo>
                <a:lnTo>
                  <a:pt x="0" y="326725"/>
                </a:lnTo>
                <a:lnTo>
                  <a:pt x="446040" y="326725"/>
                </a:lnTo>
                <a:lnTo>
                  <a:pt x="44604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4998519" y="8405677"/>
            <a:ext cx="558206" cy="558206"/>
          </a:xfrm>
          <a:custGeom>
            <a:avLst/>
            <a:gdLst/>
            <a:ahLst/>
            <a:cxnLst/>
            <a:rect l="l" t="t" r="r" b="b"/>
            <a:pathLst>
              <a:path w="558206" h="558206">
                <a:moveTo>
                  <a:pt x="0" y="0"/>
                </a:moveTo>
                <a:lnTo>
                  <a:pt x="558206" y="0"/>
                </a:lnTo>
                <a:lnTo>
                  <a:pt x="558206" y="558206"/>
                </a:lnTo>
                <a:lnTo>
                  <a:pt x="0" y="5582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4725798" y="711120"/>
            <a:ext cx="2630349" cy="635161"/>
          </a:xfrm>
          <a:custGeom>
            <a:avLst/>
            <a:gdLst/>
            <a:ahLst/>
            <a:cxnLst/>
            <a:rect l="l" t="t" r="r" b="b"/>
            <a:pathLst>
              <a:path w="2630349" h="635161">
                <a:moveTo>
                  <a:pt x="0" y="0"/>
                </a:moveTo>
                <a:lnTo>
                  <a:pt x="2630349" y="0"/>
                </a:lnTo>
                <a:lnTo>
                  <a:pt x="2630349" y="635160"/>
                </a:lnTo>
                <a:lnTo>
                  <a:pt x="0" y="6351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850758" y="2261116"/>
            <a:ext cx="2725456" cy="3066617"/>
          </a:xfrm>
          <a:custGeom>
            <a:avLst/>
            <a:gdLst/>
            <a:ahLst/>
            <a:cxnLst/>
            <a:rect l="l" t="t" r="r" b="b"/>
            <a:pathLst>
              <a:path w="2725456" h="3066617">
                <a:moveTo>
                  <a:pt x="0" y="0"/>
                </a:moveTo>
                <a:lnTo>
                  <a:pt x="2725456" y="0"/>
                </a:lnTo>
                <a:lnTo>
                  <a:pt x="2725456" y="3066618"/>
                </a:lnTo>
                <a:lnTo>
                  <a:pt x="0" y="306661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2867481" y="4319598"/>
            <a:ext cx="2190507" cy="1366329"/>
          </a:xfrm>
          <a:custGeom>
            <a:avLst/>
            <a:gdLst/>
            <a:ahLst/>
            <a:cxnLst/>
            <a:rect l="l" t="t" r="r" b="b"/>
            <a:pathLst>
              <a:path w="2190507" h="1366329">
                <a:moveTo>
                  <a:pt x="0" y="0"/>
                </a:moveTo>
                <a:lnTo>
                  <a:pt x="2190507" y="0"/>
                </a:lnTo>
                <a:lnTo>
                  <a:pt x="2190507" y="1366329"/>
                </a:lnTo>
                <a:lnTo>
                  <a:pt x="0" y="136632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2776193" y="7994597"/>
            <a:ext cx="1949604" cy="2341867"/>
          </a:xfrm>
          <a:custGeom>
            <a:avLst/>
            <a:gdLst/>
            <a:ahLst/>
            <a:cxnLst/>
            <a:rect l="l" t="t" r="r" b="b"/>
            <a:pathLst>
              <a:path w="1949604" h="2341867">
                <a:moveTo>
                  <a:pt x="0" y="0"/>
                </a:moveTo>
                <a:lnTo>
                  <a:pt x="1949605" y="0"/>
                </a:lnTo>
                <a:lnTo>
                  <a:pt x="1949605" y="2341867"/>
                </a:lnTo>
                <a:lnTo>
                  <a:pt x="0" y="234186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1028700" y="418787"/>
            <a:ext cx="9911468" cy="2112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 dirty="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Desa Bandar </a:t>
            </a:r>
            <a:r>
              <a:rPr lang="en-US" sz="3000" b="1" dirty="0" err="1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Tenggulang</a:t>
            </a:r>
            <a:r>
              <a:rPr lang="en-US" sz="3000" b="1" dirty="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memiliki</a:t>
            </a:r>
            <a:r>
              <a:rPr lang="en-US" sz="3000" b="1" dirty="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topografi</a:t>
            </a:r>
            <a:r>
              <a:rPr lang="en-US" sz="3000" b="1" dirty="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sebagian</a:t>
            </a:r>
            <a:r>
              <a:rPr lang="en-US" sz="3000" b="1" dirty="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besar</a:t>
            </a:r>
            <a:r>
              <a:rPr lang="en-US" sz="3000" b="1" dirty="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 wilayah </a:t>
            </a:r>
            <a:r>
              <a:rPr lang="en-US" sz="3000" b="1" dirty="0" err="1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desa</a:t>
            </a:r>
            <a:r>
              <a:rPr lang="en-US" sz="3000" b="1" dirty="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adalah</a:t>
            </a:r>
            <a:r>
              <a:rPr lang="en-US" sz="3000" b="1" dirty="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dataran</a:t>
            </a:r>
            <a:r>
              <a:rPr lang="en-US" sz="3000" b="1" dirty="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rendah</a:t>
            </a:r>
            <a:r>
              <a:rPr lang="en-US" sz="3000" b="1" dirty="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. </a:t>
            </a:r>
          </a:p>
          <a:p>
            <a:pPr algn="l">
              <a:lnSpc>
                <a:spcPts val="4200"/>
              </a:lnSpc>
            </a:pPr>
            <a:endParaRPr lang="en-US" sz="3000" b="1" dirty="0">
              <a:solidFill>
                <a:srgbClr val="FFFFFF"/>
              </a:solidFill>
              <a:latin typeface="Gotham Bold"/>
              <a:ea typeface="Gotham Bold"/>
              <a:cs typeface="Gotham Bold"/>
              <a:sym typeface="Gotham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5526212" y="3009668"/>
            <a:ext cx="4168024" cy="1767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25"/>
              </a:lnSpc>
            </a:pPr>
            <a:r>
              <a:rPr lang="en-US" sz="2015" dirty="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Kantor </a:t>
            </a:r>
            <a:r>
              <a:rPr lang="en-US" sz="2015" dirty="0" err="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Kepala</a:t>
            </a:r>
            <a:r>
              <a:rPr lang="en-US" sz="2015" dirty="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 Desa Bandar </a:t>
            </a:r>
            <a:r>
              <a:rPr lang="en-US" sz="2015" dirty="0" err="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Tenggulang</a:t>
            </a:r>
            <a:r>
              <a:rPr lang="en-US" sz="2015" dirty="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015" dirty="0" err="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merupakan</a:t>
            </a:r>
            <a:r>
              <a:rPr lang="en-US" sz="2015" dirty="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015" dirty="0" err="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aset</a:t>
            </a:r>
            <a:r>
              <a:rPr lang="en-US" sz="2015" dirty="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015" dirty="0" err="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desa</a:t>
            </a:r>
            <a:r>
              <a:rPr lang="en-US" sz="2015" dirty="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015" dirty="0" err="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dengan</a:t>
            </a:r>
            <a:r>
              <a:rPr lang="en-US" sz="2015" dirty="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015" dirty="0" err="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kondisi</a:t>
            </a:r>
            <a:r>
              <a:rPr lang="en-US" sz="2015" dirty="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015" dirty="0" err="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layak</a:t>
            </a:r>
            <a:r>
              <a:rPr lang="en-US" sz="2015" dirty="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 dan </a:t>
            </a:r>
            <a:r>
              <a:rPr lang="en-US" sz="2015" dirty="0" err="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berada</a:t>
            </a:r>
            <a:r>
              <a:rPr lang="en-US" sz="2015" dirty="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 di </a:t>
            </a:r>
            <a:r>
              <a:rPr lang="en-US" sz="2015" dirty="0" err="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dalam</a:t>
            </a:r>
            <a:r>
              <a:rPr lang="en-US" sz="2015" dirty="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 wilayah Desa Bandar </a:t>
            </a:r>
            <a:r>
              <a:rPr lang="en-US" sz="2015" dirty="0" err="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Tenggulang</a:t>
            </a:r>
            <a:endParaRPr lang="en-US" sz="2015" dirty="0">
              <a:solidFill>
                <a:srgbClr val="FFFFFF"/>
              </a:solidFill>
              <a:latin typeface="Gotham"/>
              <a:ea typeface="Gotham"/>
              <a:cs typeface="Gotham"/>
              <a:sym typeface="Gotham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4060943" y="5757770"/>
            <a:ext cx="3738074" cy="870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60"/>
              </a:lnSpc>
            </a:pPr>
            <a:r>
              <a:rPr lang="en-US" sz="2470" b="1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Sumber Penghasilan Utama Penduduk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283685" y="7288367"/>
            <a:ext cx="3975615" cy="70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25"/>
              </a:lnSpc>
            </a:pPr>
            <a:r>
              <a:rPr lang="en-US" sz="2020" b="1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Pertanian, Kehutanan, dan Perikanan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4060943" y="8121364"/>
            <a:ext cx="3975615" cy="6650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685"/>
              </a:lnSpc>
            </a:pPr>
            <a:r>
              <a:rPr lang="en-US" sz="1920" b="1" dirty="0" err="1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Dengan</a:t>
            </a:r>
            <a:r>
              <a:rPr lang="en-US" sz="1920" b="1" dirty="0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 sub </a:t>
            </a:r>
            <a:r>
              <a:rPr lang="en-US" sz="1920" b="1" dirty="0" err="1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sektor</a:t>
            </a:r>
            <a:r>
              <a:rPr lang="en-US" sz="1920" b="1" dirty="0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 </a:t>
            </a:r>
            <a:r>
              <a:rPr lang="en-US" sz="1920" b="1" dirty="0" err="1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utama</a:t>
            </a:r>
            <a:r>
              <a:rPr lang="en-US" sz="1920" b="1" dirty="0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 </a:t>
            </a:r>
            <a:r>
              <a:rPr lang="en-US" sz="1920" b="1" dirty="0" err="1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Tanaman</a:t>
            </a:r>
            <a:r>
              <a:rPr lang="en-US" sz="1920" b="1" dirty="0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  Perkebunan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186D">
                <a:alpha val="100000"/>
              </a:srgbClr>
            </a:gs>
            <a:gs pos="100000">
              <a:srgbClr val="3F7F93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681110" y="5110062"/>
            <a:ext cx="19936660" cy="7282419"/>
          </a:xfrm>
          <a:custGeom>
            <a:avLst/>
            <a:gdLst/>
            <a:ahLst/>
            <a:cxnLst/>
            <a:rect l="l" t="t" r="r" b="b"/>
            <a:pathLst>
              <a:path w="19936660" h="7282419">
                <a:moveTo>
                  <a:pt x="19936661" y="0"/>
                </a:moveTo>
                <a:lnTo>
                  <a:pt x="0" y="0"/>
                </a:lnTo>
                <a:lnTo>
                  <a:pt x="0" y="7282419"/>
                </a:lnTo>
                <a:lnTo>
                  <a:pt x="19936661" y="7282419"/>
                </a:lnTo>
                <a:lnTo>
                  <a:pt x="19936661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4466501" y="3042055"/>
            <a:ext cx="3609613" cy="8743707"/>
            <a:chOff x="0" y="0"/>
            <a:chExt cx="406400" cy="98443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6400" cy="984439"/>
            </a:xfrm>
            <a:custGeom>
              <a:avLst/>
              <a:gdLst/>
              <a:ahLst/>
              <a:cxnLst/>
              <a:rect l="l" t="t" r="r" b="b"/>
              <a:pathLst>
                <a:path w="406400" h="984439">
                  <a:moveTo>
                    <a:pt x="203200" y="0"/>
                  </a:moveTo>
                  <a:lnTo>
                    <a:pt x="203200" y="0"/>
                  </a:lnTo>
                  <a:cubicBezTo>
                    <a:pt x="315424" y="0"/>
                    <a:pt x="406400" y="90976"/>
                    <a:pt x="406400" y="203200"/>
                  </a:cubicBezTo>
                  <a:lnTo>
                    <a:pt x="406400" y="781239"/>
                  </a:lnTo>
                  <a:cubicBezTo>
                    <a:pt x="406400" y="893463"/>
                    <a:pt x="315424" y="984439"/>
                    <a:pt x="203200" y="984439"/>
                  </a:cubicBezTo>
                  <a:lnTo>
                    <a:pt x="203200" y="984439"/>
                  </a:lnTo>
                  <a:cubicBezTo>
                    <a:pt x="149308" y="984439"/>
                    <a:pt x="97623" y="963030"/>
                    <a:pt x="59516" y="924923"/>
                  </a:cubicBezTo>
                  <a:cubicBezTo>
                    <a:pt x="21409" y="886815"/>
                    <a:pt x="0" y="835131"/>
                    <a:pt x="0" y="781239"/>
                  </a:cubicBezTo>
                  <a:lnTo>
                    <a:pt x="0" y="203200"/>
                  </a:ln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blipFill>
              <a:blip r:embed="rId3"/>
              <a:stretch>
                <a:fillRect l="-79710" r="-79710"/>
              </a:stretch>
            </a:blipFill>
            <a:ln w="57150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id="5" name="Group 5"/>
          <p:cNvGrpSpPr/>
          <p:nvPr/>
        </p:nvGrpSpPr>
        <p:grpSpPr>
          <a:xfrm>
            <a:off x="14623044" y="-2320345"/>
            <a:ext cx="3296527" cy="6698090"/>
            <a:chOff x="0" y="0"/>
            <a:chExt cx="868221" cy="176410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68221" cy="1764106"/>
            </a:xfrm>
            <a:custGeom>
              <a:avLst/>
              <a:gdLst/>
              <a:ahLst/>
              <a:cxnLst/>
              <a:rect l="l" t="t" r="r" b="b"/>
              <a:pathLst>
                <a:path w="868221" h="1764106">
                  <a:moveTo>
                    <a:pt x="434111" y="0"/>
                  </a:moveTo>
                  <a:lnTo>
                    <a:pt x="434111" y="0"/>
                  </a:lnTo>
                  <a:cubicBezTo>
                    <a:pt x="673863" y="0"/>
                    <a:pt x="868221" y="194358"/>
                    <a:pt x="868221" y="434111"/>
                  </a:cubicBezTo>
                  <a:lnTo>
                    <a:pt x="868221" y="1329996"/>
                  </a:lnTo>
                  <a:cubicBezTo>
                    <a:pt x="868221" y="1569748"/>
                    <a:pt x="673863" y="1764106"/>
                    <a:pt x="434111" y="1764106"/>
                  </a:cubicBezTo>
                  <a:lnTo>
                    <a:pt x="434111" y="1764106"/>
                  </a:lnTo>
                  <a:cubicBezTo>
                    <a:pt x="194358" y="1764106"/>
                    <a:pt x="0" y="1569748"/>
                    <a:pt x="0" y="1329996"/>
                  </a:cubicBezTo>
                  <a:lnTo>
                    <a:pt x="0" y="434111"/>
                  </a:lnTo>
                  <a:cubicBezTo>
                    <a:pt x="0" y="194358"/>
                    <a:pt x="194358" y="0"/>
                    <a:pt x="43411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68221" cy="18022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720408" y="5694392"/>
            <a:ext cx="3296527" cy="6698090"/>
            <a:chOff x="0" y="0"/>
            <a:chExt cx="868221" cy="176410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68221" cy="1764106"/>
            </a:xfrm>
            <a:custGeom>
              <a:avLst/>
              <a:gdLst/>
              <a:ahLst/>
              <a:cxnLst/>
              <a:rect l="l" t="t" r="r" b="b"/>
              <a:pathLst>
                <a:path w="868221" h="1764106">
                  <a:moveTo>
                    <a:pt x="434111" y="0"/>
                  </a:moveTo>
                  <a:lnTo>
                    <a:pt x="434111" y="0"/>
                  </a:lnTo>
                  <a:cubicBezTo>
                    <a:pt x="673863" y="0"/>
                    <a:pt x="868221" y="194358"/>
                    <a:pt x="868221" y="434111"/>
                  </a:cubicBezTo>
                  <a:lnTo>
                    <a:pt x="868221" y="1329996"/>
                  </a:lnTo>
                  <a:cubicBezTo>
                    <a:pt x="868221" y="1569748"/>
                    <a:pt x="673863" y="1764106"/>
                    <a:pt x="434111" y="1764106"/>
                  </a:cubicBezTo>
                  <a:lnTo>
                    <a:pt x="434111" y="1764106"/>
                  </a:lnTo>
                  <a:cubicBezTo>
                    <a:pt x="194358" y="1764106"/>
                    <a:pt x="0" y="1569748"/>
                    <a:pt x="0" y="1329996"/>
                  </a:cubicBezTo>
                  <a:lnTo>
                    <a:pt x="0" y="434111"/>
                  </a:lnTo>
                  <a:cubicBezTo>
                    <a:pt x="0" y="194358"/>
                    <a:pt x="194358" y="0"/>
                    <a:pt x="43411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68221" cy="18022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1549514" y="6318469"/>
            <a:ext cx="10787489" cy="811256"/>
            <a:chOff x="0" y="0"/>
            <a:chExt cx="2841149" cy="21366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841149" cy="213664"/>
            </a:xfrm>
            <a:custGeom>
              <a:avLst/>
              <a:gdLst/>
              <a:ahLst/>
              <a:cxnLst/>
              <a:rect l="l" t="t" r="r" b="b"/>
              <a:pathLst>
                <a:path w="2841149" h="213664">
                  <a:moveTo>
                    <a:pt x="106832" y="0"/>
                  </a:moveTo>
                  <a:lnTo>
                    <a:pt x="2734317" y="0"/>
                  </a:lnTo>
                  <a:cubicBezTo>
                    <a:pt x="2762651" y="0"/>
                    <a:pt x="2789824" y="11255"/>
                    <a:pt x="2809859" y="31290"/>
                  </a:cubicBezTo>
                  <a:cubicBezTo>
                    <a:pt x="2829894" y="51325"/>
                    <a:pt x="2841149" y="78498"/>
                    <a:pt x="2841149" y="106832"/>
                  </a:cubicBezTo>
                  <a:lnTo>
                    <a:pt x="2841149" y="106832"/>
                  </a:lnTo>
                  <a:cubicBezTo>
                    <a:pt x="2841149" y="135166"/>
                    <a:pt x="2829894" y="162339"/>
                    <a:pt x="2809859" y="182374"/>
                  </a:cubicBezTo>
                  <a:cubicBezTo>
                    <a:pt x="2789824" y="202409"/>
                    <a:pt x="2762651" y="213664"/>
                    <a:pt x="2734317" y="213664"/>
                  </a:cubicBezTo>
                  <a:lnTo>
                    <a:pt x="106832" y="213664"/>
                  </a:lnTo>
                  <a:cubicBezTo>
                    <a:pt x="78498" y="213664"/>
                    <a:pt x="51325" y="202409"/>
                    <a:pt x="31290" y="182374"/>
                  </a:cubicBezTo>
                  <a:cubicBezTo>
                    <a:pt x="11255" y="162339"/>
                    <a:pt x="0" y="135166"/>
                    <a:pt x="0" y="106832"/>
                  </a:cubicBezTo>
                  <a:lnTo>
                    <a:pt x="0" y="106832"/>
                  </a:lnTo>
                  <a:cubicBezTo>
                    <a:pt x="0" y="78498"/>
                    <a:pt x="11255" y="51325"/>
                    <a:pt x="31290" y="31290"/>
                  </a:cubicBezTo>
                  <a:cubicBezTo>
                    <a:pt x="51325" y="11255"/>
                    <a:pt x="78498" y="0"/>
                    <a:pt x="10683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2841149" cy="2517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439308" y="2465306"/>
            <a:ext cx="1274711" cy="1486544"/>
          </a:xfrm>
          <a:custGeom>
            <a:avLst/>
            <a:gdLst/>
            <a:ahLst/>
            <a:cxnLst/>
            <a:rect l="l" t="t" r="r" b="b"/>
            <a:pathLst>
              <a:path w="1274711" h="1486544">
                <a:moveTo>
                  <a:pt x="0" y="0"/>
                </a:moveTo>
                <a:lnTo>
                  <a:pt x="1274711" y="0"/>
                </a:lnTo>
                <a:lnTo>
                  <a:pt x="1274711" y="1486543"/>
                </a:lnTo>
                <a:lnTo>
                  <a:pt x="0" y="14865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885479" y="7607996"/>
            <a:ext cx="446040" cy="326724"/>
          </a:xfrm>
          <a:custGeom>
            <a:avLst/>
            <a:gdLst/>
            <a:ahLst/>
            <a:cxnLst/>
            <a:rect l="l" t="t" r="r" b="b"/>
            <a:pathLst>
              <a:path w="446040" h="326724">
                <a:moveTo>
                  <a:pt x="0" y="0"/>
                </a:moveTo>
                <a:lnTo>
                  <a:pt x="446040" y="0"/>
                </a:lnTo>
                <a:lnTo>
                  <a:pt x="446040" y="326724"/>
                </a:lnTo>
                <a:lnTo>
                  <a:pt x="0" y="3267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885479" y="8237688"/>
            <a:ext cx="446040" cy="326724"/>
          </a:xfrm>
          <a:custGeom>
            <a:avLst/>
            <a:gdLst/>
            <a:ahLst/>
            <a:cxnLst/>
            <a:rect l="l" t="t" r="r" b="b"/>
            <a:pathLst>
              <a:path w="446040" h="326724">
                <a:moveTo>
                  <a:pt x="0" y="0"/>
                </a:moveTo>
                <a:lnTo>
                  <a:pt x="446040" y="0"/>
                </a:lnTo>
                <a:lnTo>
                  <a:pt x="446040" y="326724"/>
                </a:lnTo>
                <a:lnTo>
                  <a:pt x="0" y="3267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885479" y="8866338"/>
            <a:ext cx="446040" cy="326724"/>
          </a:xfrm>
          <a:custGeom>
            <a:avLst/>
            <a:gdLst/>
            <a:ahLst/>
            <a:cxnLst/>
            <a:rect l="l" t="t" r="r" b="b"/>
            <a:pathLst>
              <a:path w="446040" h="326724">
                <a:moveTo>
                  <a:pt x="0" y="0"/>
                </a:moveTo>
                <a:lnTo>
                  <a:pt x="446040" y="0"/>
                </a:lnTo>
                <a:lnTo>
                  <a:pt x="446040" y="326724"/>
                </a:lnTo>
                <a:lnTo>
                  <a:pt x="0" y="3267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6467627" y="2190316"/>
            <a:ext cx="1830804" cy="1858425"/>
          </a:xfrm>
          <a:custGeom>
            <a:avLst/>
            <a:gdLst/>
            <a:ahLst/>
            <a:cxnLst/>
            <a:rect l="l" t="t" r="r" b="b"/>
            <a:pathLst>
              <a:path w="1830804" h="1858425">
                <a:moveTo>
                  <a:pt x="0" y="0"/>
                </a:moveTo>
                <a:lnTo>
                  <a:pt x="1830804" y="0"/>
                </a:lnTo>
                <a:lnTo>
                  <a:pt x="1830804" y="1858425"/>
                </a:lnTo>
                <a:lnTo>
                  <a:pt x="0" y="18584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885479" y="424878"/>
            <a:ext cx="12473055" cy="795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80"/>
              </a:lnSpc>
            </a:pPr>
            <a:r>
              <a:rPr lang="en-US" sz="4700" b="1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Perumahan dan Lingkungan Hidup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976120" y="2872105"/>
            <a:ext cx="2830830" cy="4378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lnSpc>
                <a:spcPts val="3730"/>
              </a:lnSpc>
              <a:buFont typeface="Wingdings" panose="05000000000000000000" pitchFamily="2" charset="2"/>
              <a:buChar char="q"/>
            </a:pPr>
            <a:r>
              <a:rPr lang="en-US" sz="2665" dirty="0">
                <a:solidFill>
                  <a:srgbClr val="FFFFFF"/>
                </a:solidFill>
                <a:latin typeface="Gadugi" panose="020B0502040204020203" pitchFamily="34" charset="0"/>
                <a:ea typeface="Gadugi" panose="020B0502040204020203" pitchFamily="34" charset="0"/>
                <a:cs typeface="Gotham"/>
                <a:sym typeface="Gotham"/>
              </a:rPr>
              <a:t>2</a:t>
            </a:r>
            <a:r>
              <a:rPr lang="id-ID" sz="2665" dirty="0">
                <a:solidFill>
                  <a:srgbClr val="FFFFFF"/>
                </a:solidFill>
                <a:latin typeface="Gadugi" panose="020B0502040204020203" pitchFamily="34" charset="0"/>
                <a:ea typeface="Gadugi" panose="020B0502040204020203" pitchFamily="34" charset="0"/>
                <a:cs typeface="Gotham"/>
                <a:sym typeface="Gotham"/>
              </a:rPr>
              <a:t>71</a:t>
            </a:r>
            <a:r>
              <a:rPr lang="en-US" sz="2665" dirty="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665" dirty="0" err="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Keluarga</a:t>
            </a:r>
            <a:r>
              <a:rPr lang="en-US" sz="2665" dirty="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96707" y="6483641"/>
            <a:ext cx="7702795" cy="433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85"/>
              </a:lnSpc>
            </a:pPr>
            <a:r>
              <a:rPr lang="en-US" sz="2560" b="1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Bahan Bakar yang digunakan untuk memasak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359481" y="3436674"/>
            <a:ext cx="2671740" cy="456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30"/>
              </a:lnSpc>
            </a:pPr>
            <a:r>
              <a:rPr lang="en-US" sz="2665" dirty="0" err="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Pengguna</a:t>
            </a:r>
            <a:r>
              <a:rPr lang="en-US" sz="2665" dirty="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 PLN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431684" y="7476083"/>
            <a:ext cx="3975615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b="1" dirty="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Listrik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431684" y="8105775"/>
            <a:ext cx="3975615" cy="496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b="1" dirty="0" err="1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Elpiji</a:t>
            </a:r>
            <a:r>
              <a:rPr lang="en-US" sz="3000" b="1" dirty="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 3 kg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431684" y="8734425"/>
            <a:ext cx="3975615" cy="496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b="1" dirty="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Kayu Bakar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560532" y="2752395"/>
            <a:ext cx="4516995" cy="912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30"/>
              </a:lnSpc>
            </a:pPr>
            <a:r>
              <a:rPr lang="en-US" sz="2665" dirty="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Belum </a:t>
            </a:r>
            <a:r>
              <a:rPr lang="en-US" sz="2665" dirty="0" err="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ada</a:t>
            </a:r>
            <a:r>
              <a:rPr lang="en-US" sz="2665" dirty="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665" dirty="0" err="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penerangan</a:t>
            </a:r>
            <a:r>
              <a:rPr lang="en-US" sz="2665" dirty="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 Listrik di </a:t>
            </a:r>
            <a:r>
              <a:rPr lang="en-US" sz="2665" dirty="0" err="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jalan</a:t>
            </a:r>
            <a:r>
              <a:rPr lang="en-US" sz="2665" dirty="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 Desa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D22FD59-AC1D-3B2B-C9FE-4CC0EE4D2672}"/>
              </a:ext>
            </a:extLst>
          </p:cNvPr>
          <p:cNvSpPr txBox="1"/>
          <p:nvPr/>
        </p:nvSpPr>
        <p:spPr>
          <a:xfrm>
            <a:off x="1926027" y="4071838"/>
            <a:ext cx="2950774" cy="503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id-ID" sz="2670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  <a:cs typeface="Gotham Bold" panose="020B0604020202020204" charset="0"/>
              </a:rPr>
              <a:t>0</a:t>
            </a:r>
            <a:r>
              <a:rPr lang="en-US" sz="2670" dirty="0">
                <a:solidFill>
                  <a:schemeClr val="bg1"/>
                </a:solidFill>
                <a:latin typeface="Gotham "/>
                <a:cs typeface="Gotham Bold" panose="020B0604020202020204" charset="0"/>
              </a:rPr>
              <a:t> </a:t>
            </a:r>
            <a:r>
              <a:rPr lang="en-US" sz="2670" dirty="0" err="1">
                <a:solidFill>
                  <a:schemeClr val="bg1"/>
                </a:solidFill>
                <a:latin typeface="Gotham "/>
                <a:cs typeface="Gotham Bold" panose="020B0604020202020204" charset="0"/>
              </a:rPr>
              <a:t>Keluarga</a:t>
            </a:r>
            <a:endParaRPr lang="en-ID" sz="2670" dirty="0">
              <a:solidFill>
                <a:schemeClr val="bg1"/>
              </a:solidFill>
              <a:latin typeface="Gotham "/>
              <a:cs typeface="Gotham Bold" panose="020B060402020202020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E7C91EA-429B-D395-F7C6-89A069AAC950}"/>
              </a:ext>
            </a:extLst>
          </p:cNvPr>
          <p:cNvSpPr txBox="1"/>
          <p:nvPr/>
        </p:nvSpPr>
        <p:spPr>
          <a:xfrm>
            <a:off x="2295128" y="4569108"/>
            <a:ext cx="3740985" cy="503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70" dirty="0" err="1">
                <a:solidFill>
                  <a:schemeClr val="bg1"/>
                </a:solidFill>
                <a:latin typeface="Gotham "/>
              </a:rPr>
              <a:t>Pengguna</a:t>
            </a:r>
            <a:r>
              <a:rPr lang="en-US" sz="2670" dirty="0">
                <a:solidFill>
                  <a:schemeClr val="bg1"/>
                </a:solidFill>
                <a:latin typeface="Gotham "/>
              </a:rPr>
              <a:t> Non PLN</a:t>
            </a:r>
            <a:endParaRPr lang="en-ID" sz="2670" dirty="0">
              <a:solidFill>
                <a:schemeClr val="bg1"/>
              </a:solidFill>
              <a:latin typeface="Gotham 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186D">
                <a:alpha val="100000"/>
              </a:srgbClr>
            </a:gs>
            <a:gs pos="100000">
              <a:srgbClr val="3F7F93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220737" y="371323"/>
            <a:ext cx="14101350" cy="6698090"/>
            <a:chOff x="0" y="0"/>
            <a:chExt cx="3713936" cy="17641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13936" cy="1764106"/>
            </a:xfrm>
            <a:custGeom>
              <a:avLst/>
              <a:gdLst/>
              <a:ahLst/>
              <a:cxnLst/>
              <a:rect l="l" t="t" r="r" b="b"/>
              <a:pathLst>
                <a:path w="3713936" h="1764106">
                  <a:moveTo>
                    <a:pt x="329412" y="0"/>
                  </a:moveTo>
                  <a:lnTo>
                    <a:pt x="3384524" y="0"/>
                  </a:lnTo>
                  <a:cubicBezTo>
                    <a:pt x="3566453" y="0"/>
                    <a:pt x="3713936" y="147483"/>
                    <a:pt x="3713936" y="329412"/>
                  </a:cubicBezTo>
                  <a:lnTo>
                    <a:pt x="3713936" y="1434694"/>
                  </a:lnTo>
                  <a:cubicBezTo>
                    <a:pt x="3713936" y="1616623"/>
                    <a:pt x="3566453" y="1764106"/>
                    <a:pt x="3384524" y="1764106"/>
                  </a:cubicBezTo>
                  <a:lnTo>
                    <a:pt x="329412" y="1764106"/>
                  </a:lnTo>
                  <a:cubicBezTo>
                    <a:pt x="147483" y="1764106"/>
                    <a:pt x="0" y="1616623"/>
                    <a:pt x="0" y="1434694"/>
                  </a:cubicBezTo>
                  <a:lnTo>
                    <a:pt x="0" y="329412"/>
                  </a:lnTo>
                  <a:cubicBezTo>
                    <a:pt x="0" y="147483"/>
                    <a:pt x="147483" y="0"/>
                    <a:pt x="32941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713936" cy="18022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4179881" y="1754039"/>
            <a:ext cx="11572018" cy="11709187"/>
            <a:chOff x="0" y="0"/>
            <a:chExt cx="1309419" cy="132494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09419" cy="1324940"/>
            </a:xfrm>
            <a:custGeom>
              <a:avLst/>
              <a:gdLst/>
              <a:ahLst/>
              <a:cxnLst/>
              <a:rect l="l" t="t" r="r" b="b"/>
              <a:pathLst>
                <a:path w="1309419" h="1324940">
                  <a:moveTo>
                    <a:pt x="200706" y="0"/>
                  </a:moveTo>
                  <a:lnTo>
                    <a:pt x="1108713" y="0"/>
                  </a:lnTo>
                  <a:cubicBezTo>
                    <a:pt x="1161944" y="0"/>
                    <a:pt x="1212994" y="21146"/>
                    <a:pt x="1250634" y="58785"/>
                  </a:cubicBezTo>
                  <a:cubicBezTo>
                    <a:pt x="1288273" y="96425"/>
                    <a:pt x="1309419" y="147476"/>
                    <a:pt x="1309419" y="200706"/>
                  </a:cubicBezTo>
                  <a:lnTo>
                    <a:pt x="1309419" y="1124234"/>
                  </a:lnTo>
                  <a:cubicBezTo>
                    <a:pt x="1309419" y="1177465"/>
                    <a:pt x="1288273" y="1228515"/>
                    <a:pt x="1250634" y="1266155"/>
                  </a:cubicBezTo>
                  <a:cubicBezTo>
                    <a:pt x="1212994" y="1303794"/>
                    <a:pt x="1161944" y="1324940"/>
                    <a:pt x="1108713" y="1324940"/>
                  </a:cubicBezTo>
                  <a:lnTo>
                    <a:pt x="200706" y="1324940"/>
                  </a:lnTo>
                  <a:cubicBezTo>
                    <a:pt x="147476" y="1324940"/>
                    <a:pt x="96425" y="1303794"/>
                    <a:pt x="58785" y="1266155"/>
                  </a:cubicBezTo>
                  <a:cubicBezTo>
                    <a:pt x="21146" y="1228515"/>
                    <a:pt x="0" y="1177465"/>
                    <a:pt x="0" y="1124234"/>
                  </a:cubicBezTo>
                  <a:lnTo>
                    <a:pt x="0" y="200706"/>
                  </a:lnTo>
                  <a:cubicBezTo>
                    <a:pt x="0" y="147476"/>
                    <a:pt x="21146" y="96425"/>
                    <a:pt x="58785" y="58785"/>
                  </a:cubicBezTo>
                  <a:cubicBezTo>
                    <a:pt x="96425" y="21146"/>
                    <a:pt x="147476" y="0"/>
                    <a:pt x="200706" y="0"/>
                  </a:cubicBezTo>
                  <a:close/>
                </a:path>
              </a:pathLst>
            </a:custGeom>
            <a:blipFill>
              <a:blip r:embed="rId2"/>
              <a:stretch>
                <a:fillRect l="-25889" r="-25889"/>
              </a:stretch>
            </a:blipFill>
            <a:ln w="57150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id="7" name="Group 7"/>
          <p:cNvGrpSpPr/>
          <p:nvPr/>
        </p:nvGrpSpPr>
        <p:grpSpPr>
          <a:xfrm>
            <a:off x="619136" y="9633382"/>
            <a:ext cx="18952645" cy="1093805"/>
            <a:chOff x="0" y="0"/>
            <a:chExt cx="4991643" cy="28808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991643" cy="288080"/>
            </a:xfrm>
            <a:custGeom>
              <a:avLst/>
              <a:gdLst/>
              <a:ahLst/>
              <a:cxnLst/>
              <a:rect l="l" t="t" r="r" b="b"/>
              <a:pathLst>
                <a:path w="4991643" h="288080">
                  <a:moveTo>
                    <a:pt x="144040" y="0"/>
                  </a:moveTo>
                  <a:lnTo>
                    <a:pt x="4847603" y="0"/>
                  </a:lnTo>
                  <a:cubicBezTo>
                    <a:pt x="4885804" y="0"/>
                    <a:pt x="4922442" y="15176"/>
                    <a:pt x="4949454" y="42188"/>
                  </a:cubicBezTo>
                  <a:cubicBezTo>
                    <a:pt x="4976468" y="69201"/>
                    <a:pt x="4991643" y="105838"/>
                    <a:pt x="4991643" y="144040"/>
                  </a:cubicBezTo>
                  <a:lnTo>
                    <a:pt x="4991643" y="144040"/>
                  </a:lnTo>
                  <a:cubicBezTo>
                    <a:pt x="4991643" y="223591"/>
                    <a:pt x="4927154" y="288080"/>
                    <a:pt x="4847603" y="288080"/>
                  </a:cubicBezTo>
                  <a:lnTo>
                    <a:pt x="144040" y="288080"/>
                  </a:lnTo>
                  <a:cubicBezTo>
                    <a:pt x="105838" y="288080"/>
                    <a:pt x="69201" y="272905"/>
                    <a:pt x="42188" y="245892"/>
                  </a:cubicBezTo>
                  <a:cubicBezTo>
                    <a:pt x="15176" y="218879"/>
                    <a:pt x="0" y="182242"/>
                    <a:pt x="0" y="144040"/>
                  </a:cubicBezTo>
                  <a:lnTo>
                    <a:pt x="0" y="144040"/>
                  </a:lnTo>
                  <a:cubicBezTo>
                    <a:pt x="0" y="105838"/>
                    <a:pt x="15176" y="69201"/>
                    <a:pt x="42188" y="42188"/>
                  </a:cubicBezTo>
                  <a:cubicBezTo>
                    <a:pt x="69201" y="15176"/>
                    <a:pt x="105838" y="0"/>
                    <a:pt x="14404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4991643" cy="3261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9582632" y="2694716"/>
            <a:ext cx="542397" cy="542397"/>
          </a:xfrm>
          <a:custGeom>
            <a:avLst/>
            <a:gdLst/>
            <a:ahLst/>
            <a:cxnLst/>
            <a:rect l="l" t="t" r="r" b="b"/>
            <a:pathLst>
              <a:path w="542397" h="542397">
                <a:moveTo>
                  <a:pt x="0" y="0"/>
                </a:moveTo>
                <a:lnTo>
                  <a:pt x="542397" y="0"/>
                </a:lnTo>
                <a:lnTo>
                  <a:pt x="542397" y="542397"/>
                </a:lnTo>
                <a:lnTo>
                  <a:pt x="0" y="5423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3200" dirty="0">
              <a:sym typeface="Wingdings" panose="05000000000000000000" charset="0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1759217" y="2694716"/>
            <a:ext cx="542397" cy="542397"/>
          </a:xfrm>
          <a:custGeom>
            <a:avLst/>
            <a:gdLst/>
            <a:ahLst/>
            <a:cxnLst/>
            <a:rect l="l" t="t" r="r" b="b"/>
            <a:pathLst>
              <a:path w="542397" h="542397">
                <a:moveTo>
                  <a:pt x="0" y="0"/>
                </a:moveTo>
                <a:lnTo>
                  <a:pt x="542397" y="0"/>
                </a:lnTo>
                <a:lnTo>
                  <a:pt x="542397" y="542397"/>
                </a:lnTo>
                <a:lnTo>
                  <a:pt x="0" y="5423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12" name="Table 12"/>
          <p:cNvGraphicFramePr>
            <a:graphicFrameLocks noGrp="1"/>
          </p:cNvGraphicFramePr>
          <p:nvPr/>
        </p:nvGraphicFramePr>
        <p:xfrm>
          <a:off x="9582632" y="5186705"/>
          <a:ext cx="8040281" cy="4114800"/>
        </p:xfrm>
        <a:graphic>
          <a:graphicData uri="http://schemas.openxmlformats.org/drawingml/2006/table">
            <a:tbl>
              <a:tblPr/>
              <a:tblGrid>
                <a:gridCol w="4789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75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28700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 b="1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Pengolahan Sampah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 b="1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Ya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 b="1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Tidak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Dalam Lubang atau Dibakar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320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charset="0"/>
                        </a:rPr>
                        <a:t>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Sungai/Saluran Irigasi/Danau/Laut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3200">
                          <a:sym typeface="Wingdings" panose="05000000000000000000" charset="0"/>
                        </a:rPr>
                        <a:t>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Drainase (got/selokan)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3200">
                          <a:sym typeface="Wingdings" panose="05000000000000000000" charset="0"/>
                        </a:rPr>
                        <a:t>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AutoShape 13"/>
          <p:cNvSpPr/>
          <p:nvPr/>
        </p:nvSpPr>
        <p:spPr>
          <a:xfrm>
            <a:off x="9582632" y="4872380"/>
            <a:ext cx="8562395" cy="0"/>
          </a:xfrm>
          <a:prstGeom prst="line">
            <a:avLst/>
          </a:prstGeom>
          <a:ln w="38100" cap="flat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4" name="TextBox 14"/>
          <p:cNvSpPr txBox="1"/>
          <p:nvPr/>
        </p:nvSpPr>
        <p:spPr>
          <a:xfrm>
            <a:off x="8580821" y="526702"/>
            <a:ext cx="7714772" cy="899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390"/>
              </a:lnSpc>
            </a:pPr>
            <a:r>
              <a:rPr lang="en-US" sz="5275" b="1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Pengelolan Sampah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544528" y="2130412"/>
            <a:ext cx="6359910" cy="456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30"/>
              </a:lnSpc>
            </a:pPr>
            <a:r>
              <a:rPr lang="en-US" sz="2665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Tempat Sampah, Kemudian diangkut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61622" y="2747035"/>
            <a:ext cx="634790" cy="390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70"/>
              </a:lnSpc>
            </a:pPr>
            <a:r>
              <a:rPr lang="en-US" sz="2265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Ya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438207" y="2747035"/>
            <a:ext cx="1465612" cy="390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70"/>
              </a:lnSpc>
            </a:pPr>
            <a:r>
              <a:rPr lang="en-US" sz="2265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Tidak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582632" y="3463706"/>
            <a:ext cx="6359910" cy="456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30"/>
              </a:lnSpc>
            </a:pPr>
            <a:r>
              <a:rPr lang="en-US" sz="2665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Frekuensi pengangkutan: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D9A4136-1D42-BEB7-BEEF-9A6F7E99D0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03658" y="2606374"/>
            <a:ext cx="853514" cy="85351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186D">
                <a:alpha val="100000"/>
              </a:srgbClr>
            </a:gs>
            <a:gs pos="100000">
              <a:srgbClr val="3F7F93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638456" y="-4680750"/>
            <a:ext cx="7939607" cy="11312420"/>
            <a:chOff x="0" y="0"/>
            <a:chExt cx="406400" cy="5790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6400" cy="579042"/>
            </a:xfrm>
            <a:custGeom>
              <a:avLst/>
              <a:gdLst/>
              <a:ahLst/>
              <a:cxnLst/>
              <a:rect l="l" t="t" r="r" b="b"/>
              <a:pathLst>
                <a:path w="406400" h="579042">
                  <a:moveTo>
                    <a:pt x="203200" y="0"/>
                  </a:moveTo>
                  <a:lnTo>
                    <a:pt x="203200" y="0"/>
                  </a:lnTo>
                  <a:cubicBezTo>
                    <a:pt x="315424" y="0"/>
                    <a:pt x="406400" y="90976"/>
                    <a:pt x="406400" y="203200"/>
                  </a:cubicBezTo>
                  <a:lnTo>
                    <a:pt x="406400" y="375842"/>
                  </a:lnTo>
                  <a:cubicBezTo>
                    <a:pt x="406400" y="488066"/>
                    <a:pt x="315424" y="579042"/>
                    <a:pt x="203200" y="579042"/>
                  </a:cubicBezTo>
                  <a:lnTo>
                    <a:pt x="203200" y="579042"/>
                  </a:lnTo>
                  <a:cubicBezTo>
                    <a:pt x="149308" y="579042"/>
                    <a:pt x="97623" y="557634"/>
                    <a:pt x="59516" y="519526"/>
                  </a:cubicBezTo>
                  <a:cubicBezTo>
                    <a:pt x="21409" y="481419"/>
                    <a:pt x="0" y="429734"/>
                    <a:pt x="0" y="375842"/>
                  </a:cubicBezTo>
                  <a:lnTo>
                    <a:pt x="0" y="203200"/>
                  </a:ln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blipFill>
              <a:blip r:embed="rId2"/>
              <a:stretch>
                <a:fillRect l="-56927" r="-56927"/>
              </a:stretch>
            </a:blipFill>
            <a:ln w="57150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15985118" y="6667914"/>
            <a:ext cx="3296527" cy="6698090"/>
            <a:chOff x="0" y="0"/>
            <a:chExt cx="868221" cy="176410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68221" cy="1764106"/>
            </a:xfrm>
            <a:custGeom>
              <a:avLst/>
              <a:gdLst/>
              <a:ahLst/>
              <a:cxnLst/>
              <a:rect l="l" t="t" r="r" b="b"/>
              <a:pathLst>
                <a:path w="868221" h="1764106">
                  <a:moveTo>
                    <a:pt x="434111" y="0"/>
                  </a:moveTo>
                  <a:lnTo>
                    <a:pt x="434111" y="0"/>
                  </a:lnTo>
                  <a:cubicBezTo>
                    <a:pt x="673863" y="0"/>
                    <a:pt x="868221" y="194358"/>
                    <a:pt x="868221" y="434111"/>
                  </a:cubicBezTo>
                  <a:lnTo>
                    <a:pt x="868221" y="1329996"/>
                  </a:lnTo>
                  <a:cubicBezTo>
                    <a:pt x="868221" y="1569748"/>
                    <a:pt x="673863" y="1764106"/>
                    <a:pt x="434111" y="1764106"/>
                  </a:cubicBezTo>
                  <a:lnTo>
                    <a:pt x="434111" y="1764106"/>
                  </a:lnTo>
                  <a:cubicBezTo>
                    <a:pt x="194358" y="1764106"/>
                    <a:pt x="0" y="1569748"/>
                    <a:pt x="0" y="1329996"/>
                  </a:cubicBezTo>
                  <a:lnTo>
                    <a:pt x="0" y="434111"/>
                  </a:lnTo>
                  <a:cubicBezTo>
                    <a:pt x="0" y="194358"/>
                    <a:pt x="194358" y="0"/>
                    <a:pt x="43411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68221" cy="18022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1492137" y="9779383"/>
            <a:ext cx="13134505" cy="1093805"/>
            <a:chOff x="0" y="0"/>
            <a:chExt cx="3459294" cy="28808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459293" cy="288080"/>
            </a:xfrm>
            <a:custGeom>
              <a:avLst/>
              <a:gdLst/>
              <a:ahLst/>
              <a:cxnLst/>
              <a:rect l="l" t="t" r="r" b="b"/>
              <a:pathLst>
                <a:path w="3459293" h="288080">
                  <a:moveTo>
                    <a:pt x="144040" y="0"/>
                  </a:moveTo>
                  <a:lnTo>
                    <a:pt x="3315253" y="0"/>
                  </a:lnTo>
                  <a:cubicBezTo>
                    <a:pt x="3394804" y="0"/>
                    <a:pt x="3459293" y="64489"/>
                    <a:pt x="3459293" y="144040"/>
                  </a:cubicBezTo>
                  <a:lnTo>
                    <a:pt x="3459293" y="144040"/>
                  </a:lnTo>
                  <a:cubicBezTo>
                    <a:pt x="3459293" y="182242"/>
                    <a:pt x="3444118" y="218879"/>
                    <a:pt x="3417105" y="245892"/>
                  </a:cubicBezTo>
                  <a:cubicBezTo>
                    <a:pt x="3390092" y="272905"/>
                    <a:pt x="3353455" y="288080"/>
                    <a:pt x="3315253" y="288080"/>
                  </a:cubicBezTo>
                  <a:lnTo>
                    <a:pt x="144040" y="288080"/>
                  </a:lnTo>
                  <a:cubicBezTo>
                    <a:pt x="105838" y="288080"/>
                    <a:pt x="69201" y="272905"/>
                    <a:pt x="42188" y="245892"/>
                  </a:cubicBezTo>
                  <a:cubicBezTo>
                    <a:pt x="15176" y="218879"/>
                    <a:pt x="0" y="182242"/>
                    <a:pt x="0" y="144040"/>
                  </a:cubicBezTo>
                  <a:lnTo>
                    <a:pt x="0" y="144040"/>
                  </a:lnTo>
                  <a:cubicBezTo>
                    <a:pt x="0" y="105838"/>
                    <a:pt x="15176" y="69201"/>
                    <a:pt x="42188" y="42188"/>
                  </a:cubicBezTo>
                  <a:cubicBezTo>
                    <a:pt x="69201" y="15176"/>
                    <a:pt x="105838" y="0"/>
                    <a:pt x="14404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459294" cy="3261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graphicFrame>
        <p:nvGraphicFramePr>
          <p:cNvPr id="10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592208"/>
              </p:ext>
            </p:extLst>
          </p:nvPr>
        </p:nvGraphicFramePr>
        <p:xfrm>
          <a:off x="991529" y="1469773"/>
          <a:ext cx="10260842" cy="7944067"/>
        </p:xfrm>
        <a:graphic>
          <a:graphicData uri="http://schemas.openxmlformats.org/drawingml/2006/table">
            <a:tbl>
              <a:tblPr/>
              <a:tblGrid>
                <a:gridCol w="5042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8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01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4385">
                <a:tc rowSpan="2"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 b="1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Jenis/Jenjang Pendidikan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 b="1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Jumlah Lembaga Pendidikan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43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Negeri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Swasta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4385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PAUD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4602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TK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4385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RA/BA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4385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SD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4385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MI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94385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SMP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94385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MTs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94385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SMA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1" name="TextBox 11"/>
          <p:cNvSpPr txBox="1"/>
          <p:nvPr/>
        </p:nvSpPr>
        <p:spPr>
          <a:xfrm>
            <a:off x="991529" y="274077"/>
            <a:ext cx="8721437" cy="895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15"/>
              </a:lnSpc>
            </a:pPr>
            <a:r>
              <a:rPr lang="en-US" sz="5225" b="1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Sarana Pendidikan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186D">
                <a:alpha val="100000"/>
              </a:srgbClr>
            </a:gs>
            <a:gs pos="100000">
              <a:srgbClr val="3F7F93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638456" y="-4680750"/>
            <a:ext cx="7939607" cy="11312420"/>
            <a:chOff x="0" y="0"/>
            <a:chExt cx="406400" cy="5790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6400" cy="579042"/>
            </a:xfrm>
            <a:custGeom>
              <a:avLst/>
              <a:gdLst/>
              <a:ahLst/>
              <a:cxnLst/>
              <a:rect l="l" t="t" r="r" b="b"/>
              <a:pathLst>
                <a:path w="406400" h="579042">
                  <a:moveTo>
                    <a:pt x="203200" y="0"/>
                  </a:moveTo>
                  <a:lnTo>
                    <a:pt x="203200" y="0"/>
                  </a:lnTo>
                  <a:cubicBezTo>
                    <a:pt x="315424" y="0"/>
                    <a:pt x="406400" y="90976"/>
                    <a:pt x="406400" y="203200"/>
                  </a:cubicBezTo>
                  <a:lnTo>
                    <a:pt x="406400" y="375842"/>
                  </a:lnTo>
                  <a:cubicBezTo>
                    <a:pt x="406400" y="488066"/>
                    <a:pt x="315424" y="579042"/>
                    <a:pt x="203200" y="579042"/>
                  </a:cubicBezTo>
                  <a:lnTo>
                    <a:pt x="203200" y="579042"/>
                  </a:lnTo>
                  <a:cubicBezTo>
                    <a:pt x="149308" y="579042"/>
                    <a:pt x="97623" y="557634"/>
                    <a:pt x="59516" y="519526"/>
                  </a:cubicBezTo>
                  <a:cubicBezTo>
                    <a:pt x="21409" y="481419"/>
                    <a:pt x="0" y="429734"/>
                    <a:pt x="0" y="375842"/>
                  </a:cubicBezTo>
                  <a:lnTo>
                    <a:pt x="0" y="203200"/>
                  </a:ln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blipFill>
              <a:blip r:embed="rId2"/>
              <a:stretch>
                <a:fillRect l="-56927" r="-56927"/>
              </a:stretch>
            </a:blipFill>
            <a:ln w="57150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15985118" y="6667914"/>
            <a:ext cx="3296527" cy="6698090"/>
            <a:chOff x="0" y="0"/>
            <a:chExt cx="868221" cy="176410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68221" cy="1764106"/>
            </a:xfrm>
            <a:custGeom>
              <a:avLst/>
              <a:gdLst/>
              <a:ahLst/>
              <a:cxnLst/>
              <a:rect l="l" t="t" r="r" b="b"/>
              <a:pathLst>
                <a:path w="868221" h="1764106">
                  <a:moveTo>
                    <a:pt x="434111" y="0"/>
                  </a:moveTo>
                  <a:lnTo>
                    <a:pt x="434111" y="0"/>
                  </a:lnTo>
                  <a:cubicBezTo>
                    <a:pt x="673863" y="0"/>
                    <a:pt x="868221" y="194358"/>
                    <a:pt x="868221" y="434111"/>
                  </a:cubicBezTo>
                  <a:lnTo>
                    <a:pt x="868221" y="1329996"/>
                  </a:lnTo>
                  <a:cubicBezTo>
                    <a:pt x="868221" y="1569748"/>
                    <a:pt x="673863" y="1764106"/>
                    <a:pt x="434111" y="1764106"/>
                  </a:cubicBezTo>
                  <a:lnTo>
                    <a:pt x="434111" y="1764106"/>
                  </a:lnTo>
                  <a:cubicBezTo>
                    <a:pt x="194358" y="1764106"/>
                    <a:pt x="0" y="1569748"/>
                    <a:pt x="0" y="1329996"/>
                  </a:cubicBezTo>
                  <a:lnTo>
                    <a:pt x="0" y="434111"/>
                  </a:lnTo>
                  <a:cubicBezTo>
                    <a:pt x="0" y="194358"/>
                    <a:pt x="194358" y="0"/>
                    <a:pt x="43411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68221" cy="18022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1492137" y="9779383"/>
            <a:ext cx="13134505" cy="1093805"/>
            <a:chOff x="0" y="0"/>
            <a:chExt cx="3459294" cy="28808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459293" cy="288080"/>
            </a:xfrm>
            <a:custGeom>
              <a:avLst/>
              <a:gdLst/>
              <a:ahLst/>
              <a:cxnLst/>
              <a:rect l="l" t="t" r="r" b="b"/>
              <a:pathLst>
                <a:path w="3459293" h="288080">
                  <a:moveTo>
                    <a:pt x="144040" y="0"/>
                  </a:moveTo>
                  <a:lnTo>
                    <a:pt x="3315253" y="0"/>
                  </a:lnTo>
                  <a:cubicBezTo>
                    <a:pt x="3394804" y="0"/>
                    <a:pt x="3459293" y="64489"/>
                    <a:pt x="3459293" y="144040"/>
                  </a:cubicBezTo>
                  <a:lnTo>
                    <a:pt x="3459293" y="144040"/>
                  </a:lnTo>
                  <a:cubicBezTo>
                    <a:pt x="3459293" y="182242"/>
                    <a:pt x="3444118" y="218879"/>
                    <a:pt x="3417105" y="245892"/>
                  </a:cubicBezTo>
                  <a:cubicBezTo>
                    <a:pt x="3390092" y="272905"/>
                    <a:pt x="3353455" y="288080"/>
                    <a:pt x="3315253" y="288080"/>
                  </a:cubicBezTo>
                  <a:lnTo>
                    <a:pt x="144040" y="288080"/>
                  </a:lnTo>
                  <a:cubicBezTo>
                    <a:pt x="105838" y="288080"/>
                    <a:pt x="69201" y="272905"/>
                    <a:pt x="42188" y="245892"/>
                  </a:cubicBezTo>
                  <a:cubicBezTo>
                    <a:pt x="15176" y="218879"/>
                    <a:pt x="0" y="182242"/>
                    <a:pt x="0" y="144040"/>
                  </a:cubicBezTo>
                  <a:lnTo>
                    <a:pt x="0" y="144040"/>
                  </a:lnTo>
                  <a:cubicBezTo>
                    <a:pt x="0" y="105838"/>
                    <a:pt x="15176" y="69201"/>
                    <a:pt x="42188" y="42188"/>
                  </a:cubicBezTo>
                  <a:cubicBezTo>
                    <a:pt x="69201" y="15176"/>
                    <a:pt x="105838" y="0"/>
                    <a:pt x="14404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459294" cy="3261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graphicFrame>
        <p:nvGraphicFramePr>
          <p:cNvPr id="10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298425"/>
              </p:ext>
            </p:extLst>
          </p:nvPr>
        </p:nvGraphicFramePr>
        <p:xfrm>
          <a:off x="991529" y="1469773"/>
          <a:ext cx="10260842" cy="7944067"/>
        </p:xfrm>
        <a:graphic>
          <a:graphicData uri="http://schemas.openxmlformats.org/drawingml/2006/table">
            <a:tbl>
              <a:tblPr/>
              <a:tblGrid>
                <a:gridCol w="5042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8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01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4385">
                <a:tc rowSpan="2"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 b="1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Jenis/Jenjang Pendidikan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 b="1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Jumlah Lembaga Pendidikan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43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 b="1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Negeri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 b="1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Swasta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4385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MA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4602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SMK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4385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Akademi/Perguruan Tinggi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4385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SDLB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4385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SMPLB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94385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SMA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94385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SMALB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94385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Pondok Pesantren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1" name="TextBox 11"/>
          <p:cNvSpPr txBox="1"/>
          <p:nvPr/>
        </p:nvSpPr>
        <p:spPr>
          <a:xfrm>
            <a:off x="991529" y="274077"/>
            <a:ext cx="8721437" cy="945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35"/>
              </a:lnSpc>
            </a:pPr>
            <a:r>
              <a:rPr lang="en-US" sz="5525" b="1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Sarana Pendidikan (2)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186D">
                <a:alpha val="100000"/>
              </a:srgbClr>
            </a:gs>
            <a:gs pos="100000">
              <a:srgbClr val="3F7F93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638456" y="-4680750"/>
            <a:ext cx="7939607" cy="11312420"/>
            <a:chOff x="0" y="0"/>
            <a:chExt cx="406400" cy="5790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6400" cy="579042"/>
            </a:xfrm>
            <a:custGeom>
              <a:avLst/>
              <a:gdLst/>
              <a:ahLst/>
              <a:cxnLst/>
              <a:rect l="l" t="t" r="r" b="b"/>
              <a:pathLst>
                <a:path w="406400" h="579042">
                  <a:moveTo>
                    <a:pt x="203200" y="0"/>
                  </a:moveTo>
                  <a:lnTo>
                    <a:pt x="203200" y="0"/>
                  </a:lnTo>
                  <a:cubicBezTo>
                    <a:pt x="315424" y="0"/>
                    <a:pt x="406400" y="90976"/>
                    <a:pt x="406400" y="203200"/>
                  </a:cubicBezTo>
                  <a:lnTo>
                    <a:pt x="406400" y="375842"/>
                  </a:lnTo>
                  <a:cubicBezTo>
                    <a:pt x="406400" y="488066"/>
                    <a:pt x="315424" y="579042"/>
                    <a:pt x="203200" y="579042"/>
                  </a:cubicBezTo>
                  <a:lnTo>
                    <a:pt x="203200" y="579042"/>
                  </a:lnTo>
                  <a:cubicBezTo>
                    <a:pt x="149308" y="579042"/>
                    <a:pt x="97623" y="557634"/>
                    <a:pt x="59516" y="519526"/>
                  </a:cubicBezTo>
                  <a:cubicBezTo>
                    <a:pt x="21409" y="481419"/>
                    <a:pt x="0" y="429734"/>
                    <a:pt x="0" y="375842"/>
                  </a:cubicBezTo>
                  <a:lnTo>
                    <a:pt x="0" y="203200"/>
                  </a:ln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blipFill>
              <a:blip r:embed="rId2"/>
              <a:stretch>
                <a:fillRect l="-56927" r="-56927"/>
              </a:stretch>
            </a:blipFill>
            <a:ln w="57150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15985118" y="6667914"/>
            <a:ext cx="3296527" cy="6698090"/>
            <a:chOff x="0" y="0"/>
            <a:chExt cx="868221" cy="176410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68221" cy="1764106"/>
            </a:xfrm>
            <a:custGeom>
              <a:avLst/>
              <a:gdLst/>
              <a:ahLst/>
              <a:cxnLst/>
              <a:rect l="l" t="t" r="r" b="b"/>
              <a:pathLst>
                <a:path w="868221" h="1764106">
                  <a:moveTo>
                    <a:pt x="434111" y="0"/>
                  </a:moveTo>
                  <a:lnTo>
                    <a:pt x="434111" y="0"/>
                  </a:lnTo>
                  <a:cubicBezTo>
                    <a:pt x="673863" y="0"/>
                    <a:pt x="868221" y="194358"/>
                    <a:pt x="868221" y="434111"/>
                  </a:cubicBezTo>
                  <a:lnTo>
                    <a:pt x="868221" y="1329996"/>
                  </a:lnTo>
                  <a:cubicBezTo>
                    <a:pt x="868221" y="1569748"/>
                    <a:pt x="673863" y="1764106"/>
                    <a:pt x="434111" y="1764106"/>
                  </a:cubicBezTo>
                  <a:lnTo>
                    <a:pt x="434111" y="1764106"/>
                  </a:lnTo>
                  <a:cubicBezTo>
                    <a:pt x="194358" y="1764106"/>
                    <a:pt x="0" y="1569748"/>
                    <a:pt x="0" y="1329996"/>
                  </a:cubicBezTo>
                  <a:lnTo>
                    <a:pt x="0" y="434111"/>
                  </a:lnTo>
                  <a:cubicBezTo>
                    <a:pt x="0" y="194358"/>
                    <a:pt x="194358" y="0"/>
                    <a:pt x="43411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68221" cy="18022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1492137" y="9779383"/>
            <a:ext cx="13134505" cy="1093805"/>
            <a:chOff x="0" y="0"/>
            <a:chExt cx="3459294" cy="28808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459293" cy="288080"/>
            </a:xfrm>
            <a:custGeom>
              <a:avLst/>
              <a:gdLst/>
              <a:ahLst/>
              <a:cxnLst/>
              <a:rect l="l" t="t" r="r" b="b"/>
              <a:pathLst>
                <a:path w="3459293" h="288080">
                  <a:moveTo>
                    <a:pt x="144040" y="0"/>
                  </a:moveTo>
                  <a:lnTo>
                    <a:pt x="3315253" y="0"/>
                  </a:lnTo>
                  <a:cubicBezTo>
                    <a:pt x="3394804" y="0"/>
                    <a:pt x="3459293" y="64489"/>
                    <a:pt x="3459293" y="144040"/>
                  </a:cubicBezTo>
                  <a:lnTo>
                    <a:pt x="3459293" y="144040"/>
                  </a:lnTo>
                  <a:cubicBezTo>
                    <a:pt x="3459293" y="182242"/>
                    <a:pt x="3444118" y="218879"/>
                    <a:pt x="3417105" y="245892"/>
                  </a:cubicBezTo>
                  <a:cubicBezTo>
                    <a:pt x="3390092" y="272905"/>
                    <a:pt x="3353455" y="288080"/>
                    <a:pt x="3315253" y="288080"/>
                  </a:cubicBezTo>
                  <a:lnTo>
                    <a:pt x="144040" y="288080"/>
                  </a:lnTo>
                  <a:cubicBezTo>
                    <a:pt x="105838" y="288080"/>
                    <a:pt x="69201" y="272905"/>
                    <a:pt x="42188" y="245892"/>
                  </a:cubicBezTo>
                  <a:cubicBezTo>
                    <a:pt x="15176" y="218879"/>
                    <a:pt x="0" y="182242"/>
                    <a:pt x="0" y="144040"/>
                  </a:cubicBezTo>
                  <a:lnTo>
                    <a:pt x="0" y="144040"/>
                  </a:lnTo>
                  <a:cubicBezTo>
                    <a:pt x="0" y="105838"/>
                    <a:pt x="15176" y="69201"/>
                    <a:pt x="42188" y="42188"/>
                  </a:cubicBezTo>
                  <a:cubicBezTo>
                    <a:pt x="69201" y="15176"/>
                    <a:pt x="105838" y="0"/>
                    <a:pt x="14404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459294" cy="3261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graphicFrame>
        <p:nvGraphicFramePr>
          <p:cNvPr id="10" name="Table 10"/>
          <p:cNvGraphicFramePr>
            <a:graphicFrameLocks noGrp="1"/>
          </p:cNvGraphicFramePr>
          <p:nvPr/>
        </p:nvGraphicFramePr>
        <p:xfrm>
          <a:off x="991529" y="1360545"/>
          <a:ext cx="10260842" cy="8277875"/>
        </p:xfrm>
        <a:graphic>
          <a:graphicData uri="http://schemas.openxmlformats.org/drawingml/2006/table">
            <a:tbl>
              <a:tblPr/>
              <a:tblGrid>
                <a:gridCol w="6762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8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29364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 b="1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Saran Kesehatan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 b="1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Jumlah Sarana Kesehatan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4231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Rumah Sakit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4447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Rumah Sakit Bersalin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4447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Puskesmas dengan Rawat Inap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4231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Puskesmas tanpa Rawat Inap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4231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Puskesmas Pembantu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4231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Poliklinik/Balai Pengobatan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94231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Tempat Praktik Dokter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94231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Rumah Bersalin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94231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Tempat Praktik Dokter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1" name="TextBox 11"/>
          <p:cNvSpPr txBox="1"/>
          <p:nvPr/>
        </p:nvSpPr>
        <p:spPr>
          <a:xfrm>
            <a:off x="991529" y="274077"/>
            <a:ext cx="8721437" cy="945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35"/>
              </a:lnSpc>
            </a:pPr>
            <a:r>
              <a:rPr lang="en-US" sz="5525" b="1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Sarana Kesehatan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186D">
                <a:alpha val="100000"/>
              </a:srgbClr>
            </a:gs>
            <a:gs pos="100000">
              <a:srgbClr val="3F7F93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638456" y="-4680750"/>
            <a:ext cx="7939607" cy="11312420"/>
            <a:chOff x="0" y="0"/>
            <a:chExt cx="406400" cy="5790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6400" cy="579042"/>
            </a:xfrm>
            <a:custGeom>
              <a:avLst/>
              <a:gdLst/>
              <a:ahLst/>
              <a:cxnLst/>
              <a:rect l="l" t="t" r="r" b="b"/>
              <a:pathLst>
                <a:path w="406400" h="579042">
                  <a:moveTo>
                    <a:pt x="203200" y="0"/>
                  </a:moveTo>
                  <a:lnTo>
                    <a:pt x="203200" y="0"/>
                  </a:lnTo>
                  <a:cubicBezTo>
                    <a:pt x="315424" y="0"/>
                    <a:pt x="406400" y="90976"/>
                    <a:pt x="406400" y="203200"/>
                  </a:cubicBezTo>
                  <a:lnTo>
                    <a:pt x="406400" y="375842"/>
                  </a:lnTo>
                  <a:cubicBezTo>
                    <a:pt x="406400" y="488066"/>
                    <a:pt x="315424" y="579042"/>
                    <a:pt x="203200" y="579042"/>
                  </a:cubicBezTo>
                  <a:lnTo>
                    <a:pt x="203200" y="579042"/>
                  </a:lnTo>
                  <a:cubicBezTo>
                    <a:pt x="149308" y="579042"/>
                    <a:pt x="97623" y="557634"/>
                    <a:pt x="59516" y="519526"/>
                  </a:cubicBezTo>
                  <a:cubicBezTo>
                    <a:pt x="21409" y="481419"/>
                    <a:pt x="0" y="429734"/>
                    <a:pt x="0" y="375842"/>
                  </a:cubicBezTo>
                  <a:lnTo>
                    <a:pt x="0" y="203200"/>
                  </a:ln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blipFill>
              <a:blip r:embed="rId2"/>
              <a:stretch>
                <a:fillRect l="-56927" r="-56927"/>
              </a:stretch>
            </a:blipFill>
            <a:ln w="57150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15985118" y="6667914"/>
            <a:ext cx="3296527" cy="6698090"/>
            <a:chOff x="0" y="0"/>
            <a:chExt cx="868221" cy="176410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68221" cy="1764106"/>
            </a:xfrm>
            <a:custGeom>
              <a:avLst/>
              <a:gdLst/>
              <a:ahLst/>
              <a:cxnLst/>
              <a:rect l="l" t="t" r="r" b="b"/>
              <a:pathLst>
                <a:path w="868221" h="1764106">
                  <a:moveTo>
                    <a:pt x="434111" y="0"/>
                  </a:moveTo>
                  <a:lnTo>
                    <a:pt x="434111" y="0"/>
                  </a:lnTo>
                  <a:cubicBezTo>
                    <a:pt x="673863" y="0"/>
                    <a:pt x="868221" y="194358"/>
                    <a:pt x="868221" y="434111"/>
                  </a:cubicBezTo>
                  <a:lnTo>
                    <a:pt x="868221" y="1329996"/>
                  </a:lnTo>
                  <a:cubicBezTo>
                    <a:pt x="868221" y="1569748"/>
                    <a:pt x="673863" y="1764106"/>
                    <a:pt x="434111" y="1764106"/>
                  </a:cubicBezTo>
                  <a:lnTo>
                    <a:pt x="434111" y="1764106"/>
                  </a:lnTo>
                  <a:cubicBezTo>
                    <a:pt x="194358" y="1764106"/>
                    <a:pt x="0" y="1569748"/>
                    <a:pt x="0" y="1329996"/>
                  </a:cubicBezTo>
                  <a:lnTo>
                    <a:pt x="0" y="434111"/>
                  </a:lnTo>
                  <a:cubicBezTo>
                    <a:pt x="0" y="194358"/>
                    <a:pt x="194358" y="0"/>
                    <a:pt x="43411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68221" cy="18022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1492137" y="9779383"/>
            <a:ext cx="13134505" cy="1093805"/>
            <a:chOff x="0" y="0"/>
            <a:chExt cx="3459294" cy="28808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459293" cy="288080"/>
            </a:xfrm>
            <a:custGeom>
              <a:avLst/>
              <a:gdLst/>
              <a:ahLst/>
              <a:cxnLst/>
              <a:rect l="l" t="t" r="r" b="b"/>
              <a:pathLst>
                <a:path w="3459293" h="288080">
                  <a:moveTo>
                    <a:pt x="144040" y="0"/>
                  </a:moveTo>
                  <a:lnTo>
                    <a:pt x="3315253" y="0"/>
                  </a:lnTo>
                  <a:cubicBezTo>
                    <a:pt x="3394804" y="0"/>
                    <a:pt x="3459293" y="64489"/>
                    <a:pt x="3459293" y="144040"/>
                  </a:cubicBezTo>
                  <a:lnTo>
                    <a:pt x="3459293" y="144040"/>
                  </a:lnTo>
                  <a:cubicBezTo>
                    <a:pt x="3459293" y="182242"/>
                    <a:pt x="3444118" y="218879"/>
                    <a:pt x="3417105" y="245892"/>
                  </a:cubicBezTo>
                  <a:cubicBezTo>
                    <a:pt x="3390092" y="272905"/>
                    <a:pt x="3353455" y="288080"/>
                    <a:pt x="3315253" y="288080"/>
                  </a:cubicBezTo>
                  <a:lnTo>
                    <a:pt x="144040" y="288080"/>
                  </a:lnTo>
                  <a:cubicBezTo>
                    <a:pt x="105838" y="288080"/>
                    <a:pt x="69201" y="272905"/>
                    <a:pt x="42188" y="245892"/>
                  </a:cubicBezTo>
                  <a:cubicBezTo>
                    <a:pt x="15176" y="218879"/>
                    <a:pt x="0" y="182242"/>
                    <a:pt x="0" y="144040"/>
                  </a:cubicBezTo>
                  <a:lnTo>
                    <a:pt x="0" y="144040"/>
                  </a:lnTo>
                  <a:cubicBezTo>
                    <a:pt x="0" y="105838"/>
                    <a:pt x="15176" y="69201"/>
                    <a:pt x="42188" y="42188"/>
                  </a:cubicBezTo>
                  <a:cubicBezTo>
                    <a:pt x="69201" y="15176"/>
                    <a:pt x="105838" y="0"/>
                    <a:pt x="14404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459294" cy="3261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graphicFrame>
        <p:nvGraphicFramePr>
          <p:cNvPr id="10" name="Table 10"/>
          <p:cNvGraphicFramePr>
            <a:graphicFrameLocks noGrp="1"/>
          </p:cNvGraphicFramePr>
          <p:nvPr/>
        </p:nvGraphicFramePr>
        <p:xfrm>
          <a:off x="1028700" y="2190426"/>
          <a:ext cx="10260842" cy="6029755"/>
        </p:xfrm>
        <a:graphic>
          <a:graphicData uri="http://schemas.openxmlformats.org/drawingml/2006/table">
            <a:tbl>
              <a:tblPr/>
              <a:tblGrid>
                <a:gridCol w="6762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8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55709">
                <a:tc>
                  <a:txBody>
                    <a:bodyPr/>
                    <a:lstStyle/>
                    <a:p>
                      <a:pPr algn="ctr">
                        <a:lnSpc>
                          <a:spcPts val="3080"/>
                        </a:lnSpc>
                        <a:defRPr/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Saran Kesehatan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80"/>
                        </a:lnSpc>
                        <a:defRPr/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Jumlah Sarana Kesehatan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5602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Rumah Bersalin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5819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Tempat Praktik Bidan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5819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Poskesdes (pos kesehatan desa)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5602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Polindes (pondok bersalin desa)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5602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Apotek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5602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Toko khusus obat/jamu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TextBox 11"/>
          <p:cNvSpPr txBox="1"/>
          <p:nvPr/>
        </p:nvSpPr>
        <p:spPr>
          <a:xfrm>
            <a:off x="1028700" y="712147"/>
            <a:ext cx="8721437" cy="945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35"/>
              </a:lnSpc>
            </a:pPr>
            <a:r>
              <a:rPr lang="en-US" sz="5525" b="1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Sarana Kesehatan (2)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186D">
                <a:alpha val="100000"/>
              </a:srgbClr>
            </a:gs>
            <a:gs pos="100000">
              <a:srgbClr val="3F7F93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638456" y="-4680750"/>
            <a:ext cx="7939607" cy="11312420"/>
            <a:chOff x="0" y="0"/>
            <a:chExt cx="406400" cy="5790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6400" cy="579042"/>
            </a:xfrm>
            <a:custGeom>
              <a:avLst/>
              <a:gdLst/>
              <a:ahLst/>
              <a:cxnLst/>
              <a:rect l="l" t="t" r="r" b="b"/>
              <a:pathLst>
                <a:path w="406400" h="579042">
                  <a:moveTo>
                    <a:pt x="203200" y="0"/>
                  </a:moveTo>
                  <a:lnTo>
                    <a:pt x="203200" y="0"/>
                  </a:lnTo>
                  <a:cubicBezTo>
                    <a:pt x="315424" y="0"/>
                    <a:pt x="406400" y="90976"/>
                    <a:pt x="406400" y="203200"/>
                  </a:cubicBezTo>
                  <a:lnTo>
                    <a:pt x="406400" y="375842"/>
                  </a:lnTo>
                  <a:cubicBezTo>
                    <a:pt x="406400" y="488066"/>
                    <a:pt x="315424" y="579042"/>
                    <a:pt x="203200" y="579042"/>
                  </a:cubicBezTo>
                  <a:lnTo>
                    <a:pt x="203200" y="579042"/>
                  </a:lnTo>
                  <a:cubicBezTo>
                    <a:pt x="149308" y="579042"/>
                    <a:pt x="97623" y="557634"/>
                    <a:pt x="59516" y="519526"/>
                  </a:cubicBezTo>
                  <a:cubicBezTo>
                    <a:pt x="21409" y="481419"/>
                    <a:pt x="0" y="429734"/>
                    <a:pt x="0" y="375842"/>
                  </a:cubicBezTo>
                  <a:lnTo>
                    <a:pt x="0" y="203200"/>
                  </a:ln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blipFill>
              <a:blip r:embed="rId2"/>
              <a:stretch>
                <a:fillRect l="-56927" r="-56927"/>
              </a:stretch>
            </a:blipFill>
            <a:ln w="57150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15985118" y="6667914"/>
            <a:ext cx="3296527" cy="6698090"/>
            <a:chOff x="0" y="0"/>
            <a:chExt cx="868221" cy="176410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68221" cy="1764106"/>
            </a:xfrm>
            <a:custGeom>
              <a:avLst/>
              <a:gdLst/>
              <a:ahLst/>
              <a:cxnLst/>
              <a:rect l="l" t="t" r="r" b="b"/>
              <a:pathLst>
                <a:path w="868221" h="1764106">
                  <a:moveTo>
                    <a:pt x="434111" y="0"/>
                  </a:moveTo>
                  <a:lnTo>
                    <a:pt x="434111" y="0"/>
                  </a:lnTo>
                  <a:cubicBezTo>
                    <a:pt x="673863" y="0"/>
                    <a:pt x="868221" y="194358"/>
                    <a:pt x="868221" y="434111"/>
                  </a:cubicBezTo>
                  <a:lnTo>
                    <a:pt x="868221" y="1329996"/>
                  </a:lnTo>
                  <a:cubicBezTo>
                    <a:pt x="868221" y="1569748"/>
                    <a:pt x="673863" y="1764106"/>
                    <a:pt x="434111" y="1764106"/>
                  </a:cubicBezTo>
                  <a:lnTo>
                    <a:pt x="434111" y="1764106"/>
                  </a:lnTo>
                  <a:cubicBezTo>
                    <a:pt x="194358" y="1764106"/>
                    <a:pt x="0" y="1569748"/>
                    <a:pt x="0" y="1329996"/>
                  </a:cubicBezTo>
                  <a:lnTo>
                    <a:pt x="0" y="434111"/>
                  </a:lnTo>
                  <a:cubicBezTo>
                    <a:pt x="0" y="194358"/>
                    <a:pt x="194358" y="0"/>
                    <a:pt x="43411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68221" cy="18022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1492137" y="9779383"/>
            <a:ext cx="13134505" cy="1093805"/>
            <a:chOff x="0" y="0"/>
            <a:chExt cx="3459294" cy="28808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459293" cy="288080"/>
            </a:xfrm>
            <a:custGeom>
              <a:avLst/>
              <a:gdLst/>
              <a:ahLst/>
              <a:cxnLst/>
              <a:rect l="l" t="t" r="r" b="b"/>
              <a:pathLst>
                <a:path w="3459293" h="288080">
                  <a:moveTo>
                    <a:pt x="144040" y="0"/>
                  </a:moveTo>
                  <a:lnTo>
                    <a:pt x="3315253" y="0"/>
                  </a:lnTo>
                  <a:cubicBezTo>
                    <a:pt x="3394804" y="0"/>
                    <a:pt x="3459293" y="64489"/>
                    <a:pt x="3459293" y="144040"/>
                  </a:cubicBezTo>
                  <a:lnTo>
                    <a:pt x="3459293" y="144040"/>
                  </a:lnTo>
                  <a:cubicBezTo>
                    <a:pt x="3459293" y="182242"/>
                    <a:pt x="3444118" y="218879"/>
                    <a:pt x="3417105" y="245892"/>
                  </a:cubicBezTo>
                  <a:cubicBezTo>
                    <a:pt x="3390092" y="272905"/>
                    <a:pt x="3353455" y="288080"/>
                    <a:pt x="3315253" y="288080"/>
                  </a:cubicBezTo>
                  <a:lnTo>
                    <a:pt x="144040" y="288080"/>
                  </a:lnTo>
                  <a:cubicBezTo>
                    <a:pt x="105838" y="288080"/>
                    <a:pt x="69201" y="272905"/>
                    <a:pt x="42188" y="245892"/>
                  </a:cubicBezTo>
                  <a:cubicBezTo>
                    <a:pt x="15176" y="218879"/>
                    <a:pt x="0" y="182242"/>
                    <a:pt x="0" y="144040"/>
                  </a:cubicBezTo>
                  <a:lnTo>
                    <a:pt x="0" y="144040"/>
                  </a:lnTo>
                  <a:cubicBezTo>
                    <a:pt x="0" y="105838"/>
                    <a:pt x="15176" y="69201"/>
                    <a:pt x="42188" y="42188"/>
                  </a:cubicBezTo>
                  <a:cubicBezTo>
                    <a:pt x="69201" y="15176"/>
                    <a:pt x="105838" y="0"/>
                    <a:pt x="14404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459294" cy="3261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graphicFrame>
        <p:nvGraphicFramePr>
          <p:cNvPr id="10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42882"/>
              </p:ext>
            </p:extLst>
          </p:nvPr>
        </p:nvGraphicFramePr>
        <p:xfrm>
          <a:off x="1028700" y="3860499"/>
          <a:ext cx="12874155" cy="4324997"/>
        </p:xfrm>
        <a:graphic>
          <a:graphicData uri="http://schemas.openxmlformats.org/drawingml/2006/table">
            <a:tbl>
              <a:tblPr/>
              <a:tblGrid>
                <a:gridCol w="10626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8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157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Jumlah Posyandu Aktif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 dirty="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1 unit</a:t>
                      </a:r>
                      <a:endParaRPr lang="en-US" sz="1100" dirty="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7601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Posyandu dengan kegiatan/pelayanan setiap sebulan sekali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 dirty="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1 unit</a:t>
                      </a:r>
                      <a:endParaRPr lang="en-US" sz="1100" dirty="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7819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Posyandu dengan kegiatan/pelayanan setiap 2 bulan sekali atau lebih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0 unit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7819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Pos Pembinaan Terpadu (Posbindu)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1 unit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7601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Jumlah kader pelaksana (KB/kesehatan ibu dan anak)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 dirty="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10 orang</a:t>
                      </a:r>
                      <a:endParaRPr lang="en-US" sz="1100" dirty="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Box 11"/>
          <p:cNvSpPr txBox="1"/>
          <p:nvPr/>
        </p:nvSpPr>
        <p:spPr>
          <a:xfrm>
            <a:off x="1028700" y="1365643"/>
            <a:ext cx="12286420" cy="1535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95"/>
              </a:lnSpc>
            </a:pPr>
            <a:r>
              <a:rPr lang="en-US" sz="4425" b="1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Upaya Kesehatan Bersumberdaya Masyarakat (UKBM) setahun terakhir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766</Words>
  <Application>Microsoft Office PowerPoint</Application>
  <PresentationFormat>Custom</PresentationFormat>
  <Paragraphs>317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Wingdings</vt:lpstr>
      <vt:lpstr>Gotham</vt:lpstr>
      <vt:lpstr>Calibri</vt:lpstr>
      <vt:lpstr>Gadugi</vt:lpstr>
      <vt:lpstr>Calibri body</vt:lpstr>
      <vt:lpstr>Gotham </vt:lpstr>
      <vt:lpstr>Gotham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White Modern Transforming Data into a Competitive Advantage  Presentation</dc:title>
  <dc:creator/>
  <cp:lastModifiedBy>acermate14.02@outlook.com</cp:lastModifiedBy>
  <cp:revision>9</cp:revision>
  <dcterms:created xsi:type="dcterms:W3CDTF">2006-08-16T00:00:00Z</dcterms:created>
  <dcterms:modified xsi:type="dcterms:W3CDTF">2025-12-09T03:24:17Z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CC075EB9C40847DCB6318C62E738C740_12</vt:lpwstr>
  </property>
  <property fmtid="{D5CDD505-2E9C-101B-9397-08002B2CF9AE}" pid="3" name="KSOProductBuildVer">
    <vt:lpwstr>1033-12.2.0.21546</vt:lpwstr>
  </property>
</Properties>
</file>