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0.svg" ContentType="image/svg+xml"/>
  <Override PartName="/ppt/media/image13.svg" ContentType="image/svg+xml"/>
  <Override PartName="/ppt/media/image15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5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8288000" cy="10287000"/>
  <p:notesSz cx="6858000" cy="9144000"/>
  <p:embeddedFontLst>
    <p:embeddedFont>
      <p:font typeface="Gotham Bold"/>
      <p:bold r:id="rId23"/>
    </p:embeddedFont>
    <p:embeddedFont>
      <p:font typeface="Gotham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5.svg"/><Relationship Id="rId12" Type="http://schemas.openxmlformats.org/officeDocument/2006/relationships/image" Target="../media/image14.png"/><Relationship Id="rId11" Type="http://schemas.openxmlformats.org/officeDocument/2006/relationships/image" Target="../media/image13.svg"/><Relationship Id="rId10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C9A">
                <a:alpha val="100000"/>
              </a:srgbClr>
            </a:gs>
            <a:gs pos="100000">
              <a:srgbClr val="22165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39680" y="4654048"/>
            <a:ext cx="19936660" cy="7282419"/>
          </a:xfrm>
          <a:custGeom>
            <a:avLst/>
            <a:gdLst/>
            <a:ahLst/>
            <a:cxnLst/>
            <a:rect l="l" t="t" r="r" b="b"/>
            <a:pathLst>
              <a:path w="19936660" h="7282419">
                <a:moveTo>
                  <a:pt x="19936660" y="0"/>
                </a:moveTo>
                <a:lnTo>
                  <a:pt x="0" y="0"/>
                </a:lnTo>
                <a:lnTo>
                  <a:pt x="0" y="7282419"/>
                </a:lnTo>
                <a:lnTo>
                  <a:pt x="19936660" y="7282419"/>
                </a:lnTo>
                <a:lnTo>
                  <a:pt x="1993666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700000">
            <a:off x="10858057" y="-1009336"/>
            <a:ext cx="1106025" cy="10061203"/>
            <a:chOff x="0" y="0"/>
            <a:chExt cx="291299" cy="26498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15354163" y="794754"/>
            <a:ext cx="1106025" cy="10061203"/>
            <a:chOff x="0" y="0"/>
            <a:chExt cx="291299" cy="2649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0650305" y="1119005"/>
            <a:ext cx="893373" cy="5693483"/>
            <a:chOff x="0" y="0"/>
            <a:chExt cx="235292" cy="14995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292" cy="1499518"/>
            </a:xfrm>
            <a:custGeom>
              <a:avLst/>
              <a:gdLst/>
              <a:ahLst/>
              <a:cxnLst/>
              <a:rect l="l" t="t" r="r" b="b"/>
              <a:pathLst>
                <a:path w="235292" h="1499518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1381873"/>
                  </a:lnTo>
                  <a:cubicBezTo>
                    <a:pt x="235292" y="1413074"/>
                    <a:pt x="222897" y="1442998"/>
                    <a:pt x="200834" y="1465061"/>
                  </a:cubicBezTo>
                  <a:cubicBezTo>
                    <a:pt x="178771" y="1487123"/>
                    <a:pt x="148847" y="1499518"/>
                    <a:pt x="117646" y="1499518"/>
                  </a:cubicBezTo>
                  <a:lnTo>
                    <a:pt x="117646" y="1499518"/>
                  </a:lnTo>
                  <a:cubicBezTo>
                    <a:pt x="86444" y="1499518"/>
                    <a:pt x="56521" y="1487123"/>
                    <a:pt x="34458" y="1465061"/>
                  </a:cubicBezTo>
                  <a:cubicBezTo>
                    <a:pt x="12395" y="1442998"/>
                    <a:pt x="0" y="1413074"/>
                    <a:pt x="0" y="1381873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5292" cy="1537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10009956" y="-782460"/>
            <a:ext cx="10111025" cy="9347975"/>
            <a:chOff x="-31750" y="-27940"/>
            <a:chExt cx="5233670" cy="4838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33670" cy="4838700"/>
            </a:xfrm>
            <a:custGeom>
              <a:avLst/>
              <a:gdLst/>
              <a:ahLst/>
              <a:cxnLst/>
              <a:rect l="l" t="t" r="r" b="b"/>
              <a:pathLst>
                <a:path w="5233670" h="4838700">
                  <a:moveTo>
                    <a:pt x="5132070" y="2514600"/>
                  </a:moveTo>
                  <a:lnTo>
                    <a:pt x="2967990" y="4678680"/>
                  </a:lnTo>
                  <a:cubicBezTo>
                    <a:pt x="2867660" y="4779010"/>
                    <a:pt x="2696210" y="4770120"/>
                    <a:pt x="2584450" y="4659630"/>
                  </a:cubicBezTo>
                  <a:cubicBezTo>
                    <a:pt x="2472690" y="4547870"/>
                    <a:pt x="2463800" y="4376420"/>
                    <a:pt x="2565400" y="4276090"/>
                  </a:cubicBezTo>
                  <a:lnTo>
                    <a:pt x="2316480" y="4523740"/>
                  </a:lnTo>
                  <a:cubicBezTo>
                    <a:pt x="2216150" y="4624070"/>
                    <a:pt x="2044700" y="4615180"/>
                    <a:pt x="1932940" y="4504690"/>
                  </a:cubicBezTo>
                  <a:cubicBezTo>
                    <a:pt x="1842770" y="4414520"/>
                    <a:pt x="1819910" y="4282440"/>
                    <a:pt x="1869440" y="4183380"/>
                  </a:cubicBezTo>
                  <a:lnTo>
                    <a:pt x="1324610" y="4726940"/>
                  </a:lnTo>
                  <a:cubicBezTo>
                    <a:pt x="1212850" y="4838700"/>
                    <a:pt x="1032510" y="4838700"/>
                    <a:pt x="920750" y="4726940"/>
                  </a:cubicBezTo>
                  <a:cubicBezTo>
                    <a:pt x="808990" y="4615180"/>
                    <a:pt x="808990" y="4434840"/>
                    <a:pt x="920750" y="4323080"/>
                  </a:cubicBezTo>
                  <a:lnTo>
                    <a:pt x="1195070" y="4048760"/>
                  </a:lnTo>
                  <a:cubicBezTo>
                    <a:pt x="1192530" y="4051300"/>
                    <a:pt x="1191260" y="4052570"/>
                    <a:pt x="1188720" y="4055110"/>
                  </a:cubicBezTo>
                  <a:cubicBezTo>
                    <a:pt x="1206500" y="4036060"/>
                    <a:pt x="1220470" y="4015740"/>
                    <a:pt x="1231900" y="3994150"/>
                  </a:cubicBezTo>
                  <a:lnTo>
                    <a:pt x="1210310" y="4015740"/>
                  </a:lnTo>
                  <a:cubicBezTo>
                    <a:pt x="1109980" y="4116070"/>
                    <a:pt x="938530" y="4107180"/>
                    <a:pt x="826770" y="3996690"/>
                  </a:cubicBezTo>
                  <a:cubicBezTo>
                    <a:pt x="736600" y="3906520"/>
                    <a:pt x="713740" y="3774440"/>
                    <a:pt x="762000" y="3675380"/>
                  </a:cubicBezTo>
                  <a:lnTo>
                    <a:pt x="515620" y="3921760"/>
                  </a:lnTo>
                  <a:cubicBezTo>
                    <a:pt x="403860" y="4033520"/>
                    <a:pt x="223520" y="4033520"/>
                    <a:pt x="111760" y="3921760"/>
                  </a:cubicBezTo>
                  <a:cubicBezTo>
                    <a:pt x="0" y="3810000"/>
                    <a:pt x="0" y="3629660"/>
                    <a:pt x="111760" y="3517900"/>
                  </a:cubicBezTo>
                  <a:lnTo>
                    <a:pt x="720090" y="2910840"/>
                  </a:lnTo>
                  <a:cubicBezTo>
                    <a:pt x="608330" y="3022600"/>
                    <a:pt x="427990" y="3022600"/>
                    <a:pt x="316230" y="2910840"/>
                  </a:cubicBezTo>
                  <a:cubicBezTo>
                    <a:pt x="204470" y="2799080"/>
                    <a:pt x="204470" y="2618740"/>
                    <a:pt x="316230" y="2506980"/>
                  </a:cubicBezTo>
                  <a:lnTo>
                    <a:pt x="2713990" y="111760"/>
                  </a:lnTo>
                  <a:cubicBezTo>
                    <a:pt x="2825750" y="0"/>
                    <a:pt x="3006090" y="0"/>
                    <a:pt x="3117850" y="111760"/>
                  </a:cubicBezTo>
                  <a:cubicBezTo>
                    <a:pt x="3229610" y="223520"/>
                    <a:pt x="3229610" y="403860"/>
                    <a:pt x="3117850" y="515620"/>
                  </a:cubicBezTo>
                  <a:lnTo>
                    <a:pt x="2219960" y="1412240"/>
                  </a:lnTo>
                  <a:cubicBezTo>
                    <a:pt x="2108200" y="1524000"/>
                    <a:pt x="2108200" y="1704340"/>
                    <a:pt x="2219960" y="1816100"/>
                  </a:cubicBezTo>
                  <a:cubicBezTo>
                    <a:pt x="2310130" y="1906270"/>
                    <a:pt x="2447290" y="1924050"/>
                    <a:pt x="2555240" y="1866900"/>
                  </a:cubicBezTo>
                  <a:lnTo>
                    <a:pt x="2973070" y="1449070"/>
                  </a:lnTo>
                  <a:cubicBezTo>
                    <a:pt x="2992120" y="1430020"/>
                    <a:pt x="3012440" y="1416050"/>
                    <a:pt x="3035300" y="1404620"/>
                  </a:cubicBezTo>
                  <a:lnTo>
                    <a:pt x="3190240" y="1249680"/>
                  </a:lnTo>
                  <a:cubicBezTo>
                    <a:pt x="3302000" y="1137920"/>
                    <a:pt x="3482340" y="1137920"/>
                    <a:pt x="3594100" y="1249680"/>
                  </a:cubicBezTo>
                  <a:cubicBezTo>
                    <a:pt x="3684270" y="1339850"/>
                    <a:pt x="3702050" y="1477010"/>
                    <a:pt x="3644900" y="1584960"/>
                  </a:cubicBezTo>
                  <a:lnTo>
                    <a:pt x="3924300" y="1305560"/>
                  </a:lnTo>
                  <a:cubicBezTo>
                    <a:pt x="4024630" y="1205230"/>
                    <a:pt x="4196080" y="1214120"/>
                    <a:pt x="4307840" y="1324610"/>
                  </a:cubicBezTo>
                  <a:cubicBezTo>
                    <a:pt x="4419600" y="1436370"/>
                    <a:pt x="4428490" y="1607820"/>
                    <a:pt x="4326890" y="1708150"/>
                  </a:cubicBezTo>
                  <a:lnTo>
                    <a:pt x="4258310" y="1776730"/>
                  </a:lnTo>
                  <a:cubicBezTo>
                    <a:pt x="4245610" y="1800860"/>
                    <a:pt x="4229100" y="1823720"/>
                    <a:pt x="4207510" y="1845310"/>
                  </a:cubicBezTo>
                  <a:cubicBezTo>
                    <a:pt x="4187190" y="1865630"/>
                    <a:pt x="4164330" y="1882140"/>
                    <a:pt x="4138930" y="1896110"/>
                  </a:cubicBezTo>
                  <a:lnTo>
                    <a:pt x="4077970" y="1957070"/>
                  </a:lnTo>
                  <a:cubicBezTo>
                    <a:pt x="4079240" y="1955800"/>
                    <a:pt x="4081780" y="1953260"/>
                    <a:pt x="4084320" y="1951990"/>
                  </a:cubicBezTo>
                  <a:cubicBezTo>
                    <a:pt x="3989070" y="2053590"/>
                    <a:pt x="4000500" y="2221230"/>
                    <a:pt x="4109720" y="2330450"/>
                  </a:cubicBezTo>
                  <a:cubicBezTo>
                    <a:pt x="4218940" y="2439670"/>
                    <a:pt x="4386580" y="2449830"/>
                    <a:pt x="4488180" y="2355850"/>
                  </a:cubicBezTo>
                  <a:cubicBezTo>
                    <a:pt x="4486910" y="2358390"/>
                    <a:pt x="4484370" y="2359660"/>
                    <a:pt x="4483100" y="2362200"/>
                  </a:cubicBezTo>
                  <a:lnTo>
                    <a:pt x="4730750" y="2114550"/>
                  </a:lnTo>
                  <a:cubicBezTo>
                    <a:pt x="4831080" y="2014220"/>
                    <a:pt x="5002530" y="2023110"/>
                    <a:pt x="5114290" y="2133600"/>
                  </a:cubicBezTo>
                  <a:cubicBezTo>
                    <a:pt x="5224780" y="2241550"/>
                    <a:pt x="5233670" y="2414270"/>
                    <a:pt x="5132070" y="2514600"/>
                  </a:cubicBezTo>
                  <a:close/>
                </a:path>
              </a:pathLst>
            </a:custGeom>
            <a:blipFill>
              <a:blip r:embed="rId2"/>
              <a:stretch>
                <a:fillRect l="-25138" r="-25138"/>
              </a:stretch>
            </a:blipFill>
            <a:ln w="571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14542998" y="251704"/>
            <a:ext cx="893373" cy="3529970"/>
            <a:chOff x="0" y="0"/>
            <a:chExt cx="235292" cy="9297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3002397" y="-4089534"/>
            <a:ext cx="1210423" cy="8004906"/>
            <a:chOff x="0" y="0"/>
            <a:chExt cx="318794" cy="21082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8794" cy="2108288"/>
            </a:xfrm>
            <a:custGeom>
              <a:avLst/>
              <a:gdLst/>
              <a:ahLst/>
              <a:cxnLst/>
              <a:rect l="l" t="t" r="r" b="b"/>
              <a:pathLst>
                <a:path w="318794" h="2108288">
                  <a:moveTo>
                    <a:pt x="159397" y="0"/>
                  </a:moveTo>
                  <a:lnTo>
                    <a:pt x="159397" y="0"/>
                  </a:lnTo>
                  <a:cubicBezTo>
                    <a:pt x="247430" y="0"/>
                    <a:pt x="318794" y="71365"/>
                    <a:pt x="318794" y="159397"/>
                  </a:cubicBezTo>
                  <a:lnTo>
                    <a:pt x="318794" y="1948891"/>
                  </a:lnTo>
                  <a:cubicBezTo>
                    <a:pt x="318794" y="1991165"/>
                    <a:pt x="302001" y="2031709"/>
                    <a:pt x="272108" y="2061602"/>
                  </a:cubicBezTo>
                  <a:cubicBezTo>
                    <a:pt x="242215" y="2091494"/>
                    <a:pt x="201672" y="2108288"/>
                    <a:pt x="159397" y="2108288"/>
                  </a:cubicBezTo>
                  <a:lnTo>
                    <a:pt x="159397" y="2108288"/>
                  </a:lnTo>
                  <a:cubicBezTo>
                    <a:pt x="117122" y="2108288"/>
                    <a:pt x="76579" y="2091494"/>
                    <a:pt x="46686" y="2061602"/>
                  </a:cubicBezTo>
                  <a:cubicBezTo>
                    <a:pt x="16794" y="2031709"/>
                    <a:pt x="0" y="1991165"/>
                    <a:pt x="0" y="1948891"/>
                  </a:cubicBezTo>
                  <a:lnTo>
                    <a:pt x="0" y="159397"/>
                  </a:lnTo>
                  <a:cubicBezTo>
                    <a:pt x="0" y="117122"/>
                    <a:pt x="16794" y="76579"/>
                    <a:pt x="46686" y="46686"/>
                  </a:cubicBezTo>
                  <a:cubicBezTo>
                    <a:pt x="76579" y="16794"/>
                    <a:pt x="117122" y="0"/>
                    <a:pt x="15939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8794" cy="214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9473254" y="2732908"/>
            <a:ext cx="876244" cy="87624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3" name="Group 23"/>
          <p:cNvGrpSpPr/>
          <p:nvPr/>
        </p:nvGrpSpPr>
        <p:grpSpPr>
          <a:xfrm rot="0">
            <a:off x="16451971" y="8381409"/>
            <a:ext cx="1395080" cy="139508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2700000">
            <a:off x="15929375" y="-1109904"/>
            <a:ext cx="893373" cy="3529970"/>
            <a:chOff x="0" y="0"/>
            <a:chExt cx="235292" cy="92970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0">
            <a:off x="17183391" y="525521"/>
            <a:ext cx="876244" cy="87624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2700000">
            <a:off x="12149848" y="-1691931"/>
            <a:ext cx="893373" cy="3529970"/>
            <a:chOff x="0" y="0"/>
            <a:chExt cx="235292" cy="9297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 rot="2700000">
            <a:off x="13265412" y="7920195"/>
            <a:ext cx="893373" cy="3529970"/>
            <a:chOff x="0" y="0"/>
            <a:chExt cx="235292" cy="92970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 rot="2700000">
            <a:off x="18110407" y="4539103"/>
            <a:ext cx="893373" cy="3529970"/>
            <a:chOff x="0" y="0"/>
            <a:chExt cx="235292" cy="92970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1" name="Group 41"/>
          <p:cNvGrpSpPr/>
          <p:nvPr/>
        </p:nvGrpSpPr>
        <p:grpSpPr>
          <a:xfrm rot="0">
            <a:off x="-1071934" y="6584069"/>
            <a:ext cx="8031053" cy="703299"/>
            <a:chOff x="0" y="0"/>
            <a:chExt cx="2115174" cy="185231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115175" cy="185231"/>
            </a:xfrm>
            <a:custGeom>
              <a:avLst/>
              <a:gdLst/>
              <a:ahLst/>
              <a:cxnLst/>
              <a:rect l="l" t="t" r="r" b="b"/>
              <a:pathLst>
                <a:path w="2115175" h="185231">
                  <a:moveTo>
                    <a:pt x="92615" y="0"/>
                  </a:moveTo>
                  <a:lnTo>
                    <a:pt x="2022559" y="0"/>
                  </a:lnTo>
                  <a:cubicBezTo>
                    <a:pt x="2047122" y="0"/>
                    <a:pt x="2070679" y="9758"/>
                    <a:pt x="2088048" y="27126"/>
                  </a:cubicBezTo>
                  <a:cubicBezTo>
                    <a:pt x="2105417" y="44495"/>
                    <a:pt x="2115175" y="68052"/>
                    <a:pt x="2115175" y="92615"/>
                  </a:cubicBezTo>
                  <a:lnTo>
                    <a:pt x="2115175" y="92615"/>
                  </a:lnTo>
                  <a:cubicBezTo>
                    <a:pt x="2115175" y="143766"/>
                    <a:pt x="2073709" y="185231"/>
                    <a:pt x="2022559" y="185231"/>
                  </a:cubicBezTo>
                  <a:lnTo>
                    <a:pt x="92615" y="185231"/>
                  </a:lnTo>
                  <a:cubicBezTo>
                    <a:pt x="41465" y="185231"/>
                    <a:pt x="0" y="143766"/>
                    <a:pt x="0" y="92615"/>
                  </a:cubicBezTo>
                  <a:lnTo>
                    <a:pt x="0" y="92615"/>
                  </a:lnTo>
                  <a:cubicBezTo>
                    <a:pt x="0" y="41465"/>
                    <a:pt x="41465" y="0"/>
                    <a:pt x="9261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2115174" cy="22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028700" y="2046731"/>
            <a:ext cx="9614453" cy="226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5"/>
              </a:lnSpc>
            </a:pPr>
            <a:r>
              <a:rPr lang="en-US" sz="72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POTENSI DESA</a:t>
            </a:r>
            <a:endParaRPr lang="en-US" sz="72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8815"/>
              </a:lnSpc>
            </a:pPr>
            <a:r>
              <a:rPr lang="id-ID" altLang="en-US" sz="72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TELUK KIJING III</a:t>
            </a:r>
            <a:endParaRPr lang="id-ID" altLang="en-US" sz="72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075236" y="4237744"/>
            <a:ext cx="7165576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TAHUN 2025</a:t>
            </a:r>
            <a:endParaRPr lang="en-US" sz="40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45298" y="6908219"/>
            <a:ext cx="7452386" cy="23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0"/>
              </a:lnSpc>
            </a:pPr>
            <a:r>
              <a:rPr lang="en-US" sz="2760" b="1" spc="312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Kabupaten Musi Banyuasin </a:t>
            </a:r>
            <a:endParaRPr lang="en-US" sz="2760" b="1" spc="312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134441" y="2552967"/>
          <a:ext cx="5260803" cy="4848225"/>
        </p:xfrm>
        <a:graphic>
          <a:graphicData uri="http://schemas.openxmlformats.org/drawingml/2006/table">
            <a:tbl>
              <a:tblPr/>
              <a:tblGrid>
                <a:gridCol w="3467306"/>
                <a:gridCol w="1793497"/>
              </a:tblGrid>
              <a:tr h="864040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Tempat Ibadah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Masjid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6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Surau/Langgar/Musala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Gereja Kristen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Gereja Katolik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Kapel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71214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Tempat Ibadah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7119736" y="2552967"/>
          <a:ext cx="5260803" cy="4848442"/>
        </p:xfrm>
        <a:graphic>
          <a:graphicData uri="http://schemas.openxmlformats.org/drawingml/2006/table">
            <a:tbl>
              <a:tblPr/>
              <a:tblGrid>
                <a:gridCol w="3467306"/>
                <a:gridCol w="1793497"/>
              </a:tblGrid>
              <a:tr h="864040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Tempat Ibadah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Pura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54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Wihara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Kelenteng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Balai Basarah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3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Lainnya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28700" y="2899116"/>
          <a:ext cx="12254815" cy="5638800"/>
        </p:xfrm>
        <a:graphic>
          <a:graphicData uri="http://schemas.openxmlformats.org/drawingml/2006/table">
            <a:tbl>
              <a:tblPr/>
              <a:tblGrid>
                <a:gridCol w="9695953"/>
                <a:gridCol w="2558862"/>
              </a:tblGrid>
              <a:tr h="863082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Lembaga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PKK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Karang Taruna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Lembaga Adat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Kelompok Tani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Lembaga Pengelolaan Air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9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Kelompok Masyarakat (Pokmas)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923925"/>
            <a:ext cx="9673106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Lembaga Kemasyarakatan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862536" y="1418742"/>
          <a:ext cx="12859049" cy="6029328"/>
        </p:xfrm>
        <a:graphic>
          <a:graphicData uri="http://schemas.openxmlformats.org/drawingml/2006/table">
            <a:tbl>
              <a:tblPr/>
              <a:tblGrid>
                <a:gridCol w="7008007"/>
                <a:gridCol w="3145207"/>
                <a:gridCol w="2705835"/>
              </a:tblGrid>
              <a:tr h="1255710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Olahraga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Fasilitas/Lapangan Olahraga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Kelompok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Sepak Bola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Bola Voli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Bulu Tangkis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Bola Basket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Tenis Lapangan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Tenis Meja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183738"/>
            <a:ext cx="9673106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Fasilitas Olahraga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704601"/>
            <a:ext cx="451699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Fasilitas/Lapangan Olahraga: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Ada, baik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rusak sedang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rusak parah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99089" y="7710438"/>
            <a:ext cx="451699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Kelompok Kegiatan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862536" y="1418742"/>
          <a:ext cx="12859049" cy="6029328"/>
        </p:xfrm>
        <a:graphic>
          <a:graphicData uri="http://schemas.openxmlformats.org/drawingml/2006/table">
            <a:tbl>
              <a:tblPr/>
              <a:tblGrid>
                <a:gridCol w="7008007"/>
                <a:gridCol w="3145207"/>
                <a:gridCol w="2705835"/>
              </a:tblGrid>
              <a:tr h="1255710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Olahraga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Fasilitas/Lapangan Olahraga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Kelompok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Futsal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Renang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Bela Diri (pencak silat, karate, dll)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Bilyard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Fitnes, aerobik, dll.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Lainnya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183738"/>
            <a:ext cx="9673106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Fasilitas Olahraga (2)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704601"/>
            <a:ext cx="4516995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Fasilitas/Lapangan Olahraga: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Ada, baik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rusak sedang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Ada, rusak parah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99089" y="7710438"/>
            <a:ext cx="4516995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Kelompok Kegiatan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Ada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0" lvl="1" indent="-215900" algn="just">
              <a:lnSpc>
                <a:spcPts val="2800"/>
              </a:lnSpc>
              <a:buAutoNum type="arabicPeriod"/>
            </a:pPr>
            <a:r>
              <a:rPr lang="en-US" sz="2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 ada</a:t>
            </a:r>
            <a:endParaRPr lang="en-US" sz="2000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862536" y="1844661"/>
          <a:ext cx="12859050" cy="7210428"/>
        </p:xfrm>
        <a:graphic>
          <a:graphicData uri="http://schemas.openxmlformats.org/drawingml/2006/table">
            <a:tbl>
              <a:tblPr/>
              <a:tblGrid>
                <a:gridCol w="8875644"/>
                <a:gridCol w="3983406"/>
              </a:tblGrid>
              <a:tr h="1647003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Program/Siaran TV/Radio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Program/Siaran TV/Radio dapat diterima</a:t>
                      </a:r>
                      <a:endParaRPr lang="en-US" sz="1100"/>
                    </a:p>
                    <a:p>
                      <a:pPr algn="ctr">
                        <a:lnSpc>
                          <a:spcPts val="3080"/>
                        </a:lnSpc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Ya - 1    Tidak - 2</a:t>
                      </a:r>
                      <a:endParaRPr lang="en-US" sz="2200" b="1">
                        <a:solidFill>
                          <a:srgbClr val="FFFFFF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TVRI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TVRI daerah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 Swasta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TV luar negeri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RRI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RRI daerah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77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Radio swasta/komunitas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508000"/>
            <a:ext cx="104183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Program/Siaran TV/Radio </a:t>
            </a:r>
            <a:endParaRPr lang="en-US" sz="55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862536" y="1372159"/>
          <a:ext cx="12859050" cy="8010525"/>
        </p:xfrm>
        <a:graphic>
          <a:graphicData uri="http://schemas.openxmlformats.org/drawingml/2006/table">
            <a:tbl>
              <a:tblPr/>
              <a:tblGrid>
                <a:gridCol w="8875644"/>
                <a:gridCol w="3983406"/>
              </a:tblGrid>
              <a:tr h="861347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Sarana Penunjang Ekonomi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Sarana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Baitul Maal Wa Tamwil (BMT)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Anjungan Tunai Mandiri (ATM)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Agen Bank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Perusahaan Pembiayaan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Pedagang Valuta Asing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Pergadaian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Agen Tiket/Travel/Biro Perjalanan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Bengkel Mobil/Motor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53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Salon Kecantikan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862536" y="38835"/>
            <a:ext cx="104183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Penunjang Ekonomi</a:t>
            </a:r>
            <a:endParaRPr lang="en-US" sz="55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6347659" y="9258300"/>
            <a:ext cx="3296527" cy="6698090"/>
            <a:chOff x="0" y="0"/>
            <a:chExt cx="868221" cy="1764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-1235338" y="9477266"/>
            <a:ext cx="13134505" cy="1093805"/>
            <a:chOff x="0" y="0"/>
            <a:chExt cx="3459294" cy="2880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62330" y="1757045"/>
          <a:ext cx="16805275" cy="6899910"/>
        </p:xfrm>
        <a:graphic>
          <a:graphicData uri="http://schemas.openxmlformats.org/drawingml/2006/table">
            <a:tbl>
              <a:tblPr/>
              <a:tblGrid>
                <a:gridCol w="3553460"/>
                <a:gridCol w="3168650"/>
                <a:gridCol w="3361690"/>
                <a:gridCol w="3360420"/>
                <a:gridCol w="3361055"/>
              </a:tblGrid>
              <a:tr h="1694815">
                <a:tc rowSpan="2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 Bantuan/Kegiatan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Penyaluran Dana Desa dalam bentuk:</a:t>
                      </a:r>
                      <a:endParaRPr lang="en-US" sz="1100"/>
                    </a:p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Ada - 1</a:t>
                      </a:r>
                      <a:endParaRPr lang="en-US" sz="1900" b="1">
                        <a:solidFill>
                          <a:srgbClr val="FFFFFF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  <a:p>
                      <a:pPr algn="ctr">
                        <a:lnSpc>
                          <a:spcPts val="2660"/>
                        </a:lnSpc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Tidak Ada - 2</a:t>
                      </a:r>
                      <a:endParaRPr lang="en-US" sz="1900" b="1">
                        <a:solidFill>
                          <a:srgbClr val="FFFFFF"/>
                        </a:solidFill>
                        <a:latin typeface="Gotham Bold"/>
                        <a:ea typeface="Gotham Bold"/>
                        <a:cs typeface="Gotham Bold"/>
                        <a:sym typeface="Gotham Bold"/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Jika Penyaluran Terdapat Penyaluran Dana Desa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510">
                <a:tc v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Berapa Jumlah Keluarga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Nilai bantuan setiap per Keluarga (Rupiah)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Persentase jumlah dana terhadap total Dana Desa yang diterima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410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Bantuan Langsung Tunai (</a:t>
                      </a:r>
                      <a:r>
                        <a:rPr lang="id-ID" alt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Tahap I  Tiga Bulan</a:t>
                      </a: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42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KELUARGA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RP.900.000;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04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Bantuan Langsung Tunai (</a:t>
                      </a:r>
                      <a:r>
                        <a:rPr lang="id-ID" alt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tahap II Dua Bulan</a:t>
                      </a: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42</a:t>
                      </a: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 KELUARGA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sym typeface="+mn-ea"/>
                        </a:rPr>
                        <a:t>RP.</a:t>
                      </a:r>
                      <a:r>
                        <a:rPr lang="id-ID" altLang="en-US" sz="2000">
                          <a:solidFill>
                            <a:schemeClr val="bg1"/>
                          </a:solidFill>
                          <a:sym typeface="+mn-ea"/>
                        </a:rPr>
                        <a:t>6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sym typeface="+mn-ea"/>
                        </a:rPr>
                        <a:t>00.000;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130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Bantuan Langsung Tunai (T</a:t>
                      </a:r>
                      <a:r>
                        <a:rPr lang="id-ID" alt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ahap III Empat Bulan</a:t>
                      </a: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)</a:t>
                      </a:r>
                      <a:endParaRPr lang="id-ID" alt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42 KELUARGA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RP.1.200.000;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862536" y="206375"/>
            <a:ext cx="10418339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55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Penggunaan Dana Desa</a:t>
            </a:r>
            <a:endParaRPr lang="en-US" sz="55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6C9A">
                <a:alpha val="100000"/>
              </a:srgbClr>
            </a:gs>
            <a:gs pos="100000">
              <a:srgbClr val="22165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39680" y="4654048"/>
            <a:ext cx="19936660" cy="7282419"/>
          </a:xfrm>
          <a:custGeom>
            <a:avLst/>
            <a:gdLst/>
            <a:ahLst/>
            <a:cxnLst/>
            <a:rect l="l" t="t" r="r" b="b"/>
            <a:pathLst>
              <a:path w="19936660" h="7282419">
                <a:moveTo>
                  <a:pt x="19936660" y="0"/>
                </a:moveTo>
                <a:lnTo>
                  <a:pt x="0" y="0"/>
                </a:lnTo>
                <a:lnTo>
                  <a:pt x="0" y="7282419"/>
                </a:lnTo>
                <a:lnTo>
                  <a:pt x="19936660" y="7282419"/>
                </a:lnTo>
                <a:lnTo>
                  <a:pt x="1993666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700000">
            <a:off x="10858057" y="-1009336"/>
            <a:ext cx="1106025" cy="10061203"/>
            <a:chOff x="0" y="0"/>
            <a:chExt cx="291299" cy="26498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2700000">
            <a:off x="15354163" y="794754"/>
            <a:ext cx="1106025" cy="10061203"/>
            <a:chOff x="0" y="0"/>
            <a:chExt cx="291299" cy="2649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299" cy="2649864"/>
            </a:xfrm>
            <a:custGeom>
              <a:avLst/>
              <a:gdLst/>
              <a:ahLst/>
              <a:cxnLst/>
              <a:rect l="l" t="t" r="r" b="b"/>
              <a:pathLst>
                <a:path w="291299" h="2649864">
                  <a:moveTo>
                    <a:pt x="145649" y="0"/>
                  </a:moveTo>
                  <a:lnTo>
                    <a:pt x="145649" y="0"/>
                  </a:lnTo>
                  <a:cubicBezTo>
                    <a:pt x="184278" y="0"/>
                    <a:pt x="221325" y="15345"/>
                    <a:pt x="248639" y="42660"/>
                  </a:cubicBezTo>
                  <a:cubicBezTo>
                    <a:pt x="275954" y="69974"/>
                    <a:pt x="291299" y="107021"/>
                    <a:pt x="291299" y="145649"/>
                  </a:cubicBezTo>
                  <a:lnTo>
                    <a:pt x="291299" y="2504215"/>
                  </a:lnTo>
                  <a:cubicBezTo>
                    <a:pt x="291299" y="2542843"/>
                    <a:pt x="275954" y="2579890"/>
                    <a:pt x="248639" y="2607204"/>
                  </a:cubicBezTo>
                  <a:cubicBezTo>
                    <a:pt x="221325" y="2634519"/>
                    <a:pt x="184278" y="2649864"/>
                    <a:pt x="145649" y="2649864"/>
                  </a:cubicBezTo>
                  <a:lnTo>
                    <a:pt x="145649" y="2649864"/>
                  </a:lnTo>
                  <a:cubicBezTo>
                    <a:pt x="107021" y="2649864"/>
                    <a:pt x="69974" y="2634519"/>
                    <a:pt x="42660" y="2607204"/>
                  </a:cubicBezTo>
                  <a:cubicBezTo>
                    <a:pt x="15345" y="2579890"/>
                    <a:pt x="0" y="2542843"/>
                    <a:pt x="0" y="2504215"/>
                  </a:cubicBezTo>
                  <a:lnTo>
                    <a:pt x="0" y="145649"/>
                  </a:lnTo>
                  <a:cubicBezTo>
                    <a:pt x="0" y="107021"/>
                    <a:pt x="15345" y="69974"/>
                    <a:pt x="42660" y="42660"/>
                  </a:cubicBezTo>
                  <a:cubicBezTo>
                    <a:pt x="69974" y="15345"/>
                    <a:pt x="107021" y="0"/>
                    <a:pt x="1456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1299" cy="26879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 rot="2700000">
            <a:off x="10650305" y="1119005"/>
            <a:ext cx="893373" cy="5693483"/>
            <a:chOff x="0" y="0"/>
            <a:chExt cx="235292" cy="14995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292" cy="1499518"/>
            </a:xfrm>
            <a:custGeom>
              <a:avLst/>
              <a:gdLst/>
              <a:ahLst/>
              <a:cxnLst/>
              <a:rect l="l" t="t" r="r" b="b"/>
              <a:pathLst>
                <a:path w="235292" h="1499518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1381873"/>
                  </a:lnTo>
                  <a:cubicBezTo>
                    <a:pt x="235292" y="1413074"/>
                    <a:pt x="222897" y="1442998"/>
                    <a:pt x="200834" y="1465061"/>
                  </a:cubicBezTo>
                  <a:cubicBezTo>
                    <a:pt x="178771" y="1487123"/>
                    <a:pt x="148847" y="1499518"/>
                    <a:pt x="117646" y="1499518"/>
                  </a:cubicBezTo>
                  <a:lnTo>
                    <a:pt x="117646" y="1499518"/>
                  </a:lnTo>
                  <a:cubicBezTo>
                    <a:pt x="86444" y="1499518"/>
                    <a:pt x="56521" y="1487123"/>
                    <a:pt x="34458" y="1465061"/>
                  </a:cubicBezTo>
                  <a:cubicBezTo>
                    <a:pt x="12395" y="1442998"/>
                    <a:pt x="0" y="1413074"/>
                    <a:pt x="0" y="1381873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35292" cy="1537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10009956" y="-782460"/>
            <a:ext cx="10111025" cy="9347975"/>
            <a:chOff x="-31750" y="-27940"/>
            <a:chExt cx="5233670" cy="48387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233670" cy="4838700"/>
            </a:xfrm>
            <a:custGeom>
              <a:avLst/>
              <a:gdLst/>
              <a:ahLst/>
              <a:cxnLst/>
              <a:rect l="l" t="t" r="r" b="b"/>
              <a:pathLst>
                <a:path w="5233670" h="4838700">
                  <a:moveTo>
                    <a:pt x="5132070" y="2514600"/>
                  </a:moveTo>
                  <a:lnTo>
                    <a:pt x="2967990" y="4678680"/>
                  </a:lnTo>
                  <a:cubicBezTo>
                    <a:pt x="2867660" y="4779010"/>
                    <a:pt x="2696210" y="4770120"/>
                    <a:pt x="2584450" y="4659630"/>
                  </a:cubicBezTo>
                  <a:cubicBezTo>
                    <a:pt x="2472690" y="4547870"/>
                    <a:pt x="2463800" y="4376420"/>
                    <a:pt x="2565400" y="4276090"/>
                  </a:cubicBezTo>
                  <a:lnTo>
                    <a:pt x="2316480" y="4523740"/>
                  </a:lnTo>
                  <a:cubicBezTo>
                    <a:pt x="2216150" y="4624070"/>
                    <a:pt x="2044700" y="4615180"/>
                    <a:pt x="1932940" y="4504690"/>
                  </a:cubicBezTo>
                  <a:cubicBezTo>
                    <a:pt x="1842770" y="4414520"/>
                    <a:pt x="1819910" y="4282440"/>
                    <a:pt x="1869440" y="4183380"/>
                  </a:cubicBezTo>
                  <a:lnTo>
                    <a:pt x="1324610" y="4726940"/>
                  </a:lnTo>
                  <a:cubicBezTo>
                    <a:pt x="1212850" y="4838700"/>
                    <a:pt x="1032510" y="4838700"/>
                    <a:pt x="920750" y="4726940"/>
                  </a:cubicBezTo>
                  <a:cubicBezTo>
                    <a:pt x="808990" y="4615180"/>
                    <a:pt x="808990" y="4434840"/>
                    <a:pt x="920750" y="4323080"/>
                  </a:cubicBezTo>
                  <a:lnTo>
                    <a:pt x="1195070" y="4048760"/>
                  </a:lnTo>
                  <a:cubicBezTo>
                    <a:pt x="1192530" y="4051300"/>
                    <a:pt x="1191260" y="4052570"/>
                    <a:pt x="1188720" y="4055110"/>
                  </a:cubicBezTo>
                  <a:cubicBezTo>
                    <a:pt x="1206500" y="4036060"/>
                    <a:pt x="1220470" y="4015740"/>
                    <a:pt x="1231900" y="3994150"/>
                  </a:cubicBezTo>
                  <a:lnTo>
                    <a:pt x="1210310" y="4015740"/>
                  </a:lnTo>
                  <a:cubicBezTo>
                    <a:pt x="1109980" y="4116070"/>
                    <a:pt x="938530" y="4107180"/>
                    <a:pt x="826770" y="3996690"/>
                  </a:cubicBezTo>
                  <a:cubicBezTo>
                    <a:pt x="736600" y="3906520"/>
                    <a:pt x="713740" y="3774440"/>
                    <a:pt x="762000" y="3675380"/>
                  </a:cubicBezTo>
                  <a:lnTo>
                    <a:pt x="515620" y="3921760"/>
                  </a:lnTo>
                  <a:cubicBezTo>
                    <a:pt x="403860" y="4033520"/>
                    <a:pt x="223520" y="4033520"/>
                    <a:pt x="111760" y="3921760"/>
                  </a:cubicBezTo>
                  <a:cubicBezTo>
                    <a:pt x="0" y="3810000"/>
                    <a:pt x="0" y="3629660"/>
                    <a:pt x="111760" y="3517900"/>
                  </a:cubicBezTo>
                  <a:lnTo>
                    <a:pt x="720090" y="2910840"/>
                  </a:lnTo>
                  <a:cubicBezTo>
                    <a:pt x="608330" y="3022600"/>
                    <a:pt x="427990" y="3022600"/>
                    <a:pt x="316230" y="2910840"/>
                  </a:cubicBezTo>
                  <a:cubicBezTo>
                    <a:pt x="204470" y="2799080"/>
                    <a:pt x="204470" y="2618740"/>
                    <a:pt x="316230" y="2506980"/>
                  </a:cubicBezTo>
                  <a:lnTo>
                    <a:pt x="2713990" y="111760"/>
                  </a:lnTo>
                  <a:cubicBezTo>
                    <a:pt x="2825750" y="0"/>
                    <a:pt x="3006090" y="0"/>
                    <a:pt x="3117850" y="111760"/>
                  </a:cubicBezTo>
                  <a:cubicBezTo>
                    <a:pt x="3229610" y="223520"/>
                    <a:pt x="3229610" y="403860"/>
                    <a:pt x="3117850" y="515620"/>
                  </a:cubicBezTo>
                  <a:lnTo>
                    <a:pt x="2219960" y="1412240"/>
                  </a:lnTo>
                  <a:cubicBezTo>
                    <a:pt x="2108200" y="1524000"/>
                    <a:pt x="2108200" y="1704340"/>
                    <a:pt x="2219960" y="1816100"/>
                  </a:cubicBezTo>
                  <a:cubicBezTo>
                    <a:pt x="2310130" y="1906270"/>
                    <a:pt x="2447290" y="1924050"/>
                    <a:pt x="2555240" y="1866900"/>
                  </a:cubicBezTo>
                  <a:lnTo>
                    <a:pt x="2973070" y="1449070"/>
                  </a:lnTo>
                  <a:cubicBezTo>
                    <a:pt x="2992120" y="1430020"/>
                    <a:pt x="3012440" y="1416050"/>
                    <a:pt x="3035300" y="1404620"/>
                  </a:cubicBezTo>
                  <a:lnTo>
                    <a:pt x="3190240" y="1249680"/>
                  </a:lnTo>
                  <a:cubicBezTo>
                    <a:pt x="3302000" y="1137920"/>
                    <a:pt x="3482340" y="1137920"/>
                    <a:pt x="3594100" y="1249680"/>
                  </a:cubicBezTo>
                  <a:cubicBezTo>
                    <a:pt x="3684270" y="1339850"/>
                    <a:pt x="3702050" y="1477010"/>
                    <a:pt x="3644900" y="1584960"/>
                  </a:cubicBezTo>
                  <a:lnTo>
                    <a:pt x="3924300" y="1305560"/>
                  </a:lnTo>
                  <a:cubicBezTo>
                    <a:pt x="4024630" y="1205230"/>
                    <a:pt x="4196080" y="1214120"/>
                    <a:pt x="4307840" y="1324610"/>
                  </a:cubicBezTo>
                  <a:cubicBezTo>
                    <a:pt x="4419600" y="1436370"/>
                    <a:pt x="4428490" y="1607820"/>
                    <a:pt x="4326890" y="1708150"/>
                  </a:cubicBezTo>
                  <a:lnTo>
                    <a:pt x="4258310" y="1776730"/>
                  </a:lnTo>
                  <a:cubicBezTo>
                    <a:pt x="4245610" y="1800860"/>
                    <a:pt x="4229100" y="1823720"/>
                    <a:pt x="4207510" y="1845310"/>
                  </a:cubicBezTo>
                  <a:cubicBezTo>
                    <a:pt x="4187190" y="1865630"/>
                    <a:pt x="4164330" y="1882140"/>
                    <a:pt x="4138930" y="1896110"/>
                  </a:cubicBezTo>
                  <a:lnTo>
                    <a:pt x="4077970" y="1957070"/>
                  </a:lnTo>
                  <a:cubicBezTo>
                    <a:pt x="4079240" y="1955800"/>
                    <a:pt x="4081780" y="1953260"/>
                    <a:pt x="4084320" y="1951990"/>
                  </a:cubicBezTo>
                  <a:cubicBezTo>
                    <a:pt x="3989070" y="2053590"/>
                    <a:pt x="4000500" y="2221230"/>
                    <a:pt x="4109720" y="2330450"/>
                  </a:cubicBezTo>
                  <a:cubicBezTo>
                    <a:pt x="4218940" y="2439670"/>
                    <a:pt x="4386580" y="2449830"/>
                    <a:pt x="4488180" y="2355850"/>
                  </a:cubicBezTo>
                  <a:cubicBezTo>
                    <a:pt x="4486910" y="2358390"/>
                    <a:pt x="4484370" y="2359660"/>
                    <a:pt x="4483100" y="2362200"/>
                  </a:cubicBezTo>
                  <a:lnTo>
                    <a:pt x="4730750" y="2114550"/>
                  </a:lnTo>
                  <a:cubicBezTo>
                    <a:pt x="4831080" y="2014220"/>
                    <a:pt x="5002530" y="2023110"/>
                    <a:pt x="5114290" y="2133600"/>
                  </a:cubicBezTo>
                  <a:cubicBezTo>
                    <a:pt x="5224780" y="2241550"/>
                    <a:pt x="5233670" y="2414270"/>
                    <a:pt x="5132070" y="2514600"/>
                  </a:cubicBezTo>
                  <a:close/>
                </a:path>
              </a:pathLst>
            </a:custGeom>
            <a:blipFill>
              <a:blip r:embed="rId2"/>
              <a:stretch>
                <a:fillRect l="-19228" r="-19228"/>
              </a:stretch>
            </a:blipFill>
            <a:ln w="571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14542998" y="251704"/>
            <a:ext cx="893373" cy="3529970"/>
            <a:chOff x="0" y="0"/>
            <a:chExt cx="235292" cy="9297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7" name="Group 17"/>
          <p:cNvGrpSpPr/>
          <p:nvPr/>
        </p:nvGrpSpPr>
        <p:grpSpPr>
          <a:xfrm rot="2700000">
            <a:off x="13002397" y="-4089534"/>
            <a:ext cx="1210423" cy="8004906"/>
            <a:chOff x="0" y="0"/>
            <a:chExt cx="318794" cy="21082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18794" cy="2108288"/>
            </a:xfrm>
            <a:custGeom>
              <a:avLst/>
              <a:gdLst/>
              <a:ahLst/>
              <a:cxnLst/>
              <a:rect l="l" t="t" r="r" b="b"/>
              <a:pathLst>
                <a:path w="318794" h="2108288">
                  <a:moveTo>
                    <a:pt x="159397" y="0"/>
                  </a:moveTo>
                  <a:lnTo>
                    <a:pt x="159397" y="0"/>
                  </a:lnTo>
                  <a:cubicBezTo>
                    <a:pt x="247430" y="0"/>
                    <a:pt x="318794" y="71365"/>
                    <a:pt x="318794" y="159397"/>
                  </a:cubicBezTo>
                  <a:lnTo>
                    <a:pt x="318794" y="1948891"/>
                  </a:lnTo>
                  <a:cubicBezTo>
                    <a:pt x="318794" y="1991165"/>
                    <a:pt x="302001" y="2031709"/>
                    <a:pt x="272108" y="2061602"/>
                  </a:cubicBezTo>
                  <a:cubicBezTo>
                    <a:pt x="242215" y="2091494"/>
                    <a:pt x="201672" y="2108288"/>
                    <a:pt x="159397" y="2108288"/>
                  </a:cubicBezTo>
                  <a:lnTo>
                    <a:pt x="159397" y="2108288"/>
                  </a:lnTo>
                  <a:cubicBezTo>
                    <a:pt x="117122" y="2108288"/>
                    <a:pt x="76579" y="2091494"/>
                    <a:pt x="46686" y="2061602"/>
                  </a:cubicBezTo>
                  <a:cubicBezTo>
                    <a:pt x="16794" y="2031709"/>
                    <a:pt x="0" y="1991165"/>
                    <a:pt x="0" y="1948891"/>
                  </a:cubicBezTo>
                  <a:lnTo>
                    <a:pt x="0" y="159397"/>
                  </a:lnTo>
                  <a:cubicBezTo>
                    <a:pt x="0" y="117122"/>
                    <a:pt x="16794" y="76579"/>
                    <a:pt x="46686" y="46686"/>
                  </a:cubicBezTo>
                  <a:cubicBezTo>
                    <a:pt x="76579" y="16794"/>
                    <a:pt x="117122" y="0"/>
                    <a:pt x="15939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18794" cy="2146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0" name="Group 20"/>
          <p:cNvGrpSpPr/>
          <p:nvPr/>
        </p:nvGrpSpPr>
        <p:grpSpPr>
          <a:xfrm rot="0">
            <a:off x="9473254" y="2732908"/>
            <a:ext cx="876244" cy="87624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3" name="Group 23"/>
          <p:cNvGrpSpPr/>
          <p:nvPr/>
        </p:nvGrpSpPr>
        <p:grpSpPr>
          <a:xfrm rot="0">
            <a:off x="16451971" y="8381409"/>
            <a:ext cx="1395080" cy="139508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2700000">
            <a:off x="15929375" y="-1109904"/>
            <a:ext cx="893373" cy="3529970"/>
            <a:chOff x="0" y="0"/>
            <a:chExt cx="235292" cy="92970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0">
            <a:off x="17183391" y="525521"/>
            <a:ext cx="876244" cy="87624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D47B4">
                    <a:alpha val="100000"/>
                  </a:srgbClr>
                </a:gs>
                <a:gs pos="100000">
                  <a:srgbClr val="3F7F93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2700000">
            <a:off x="12149848" y="-1691931"/>
            <a:ext cx="893373" cy="3529970"/>
            <a:chOff x="0" y="0"/>
            <a:chExt cx="235292" cy="9297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 rot="2700000">
            <a:off x="13265412" y="7920195"/>
            <a:ext cx="893373" cy="3529970"/>
            <a:chOff x="0" y="0"/>
            <a:chExt cx="235292" cy="92970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 rot="2700000">
            <a:off x="18110407" y="4539103"/>
            <a:ext cx="893373" cy="3529970"/>
            <a:chOff x="0" y="0"/>
            <a:chExt cx="235292" cy="92970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35292" cy="929704"/>
            </a:xfrm>
            <a:custGeom>
              <a:avLst/>
              <a:gdLst/>
              <a:ahLst/>
              <a:cxnLst/>
              <a:rect l="l" t="t" r="r" b="b"/>
              <a:pathLst>
                <a:path w="235292" h="929704">
                  <a:moveTo>
                    <a:pt x="117646" y="0"/>
                  </a:moveTo>
                  <a:lnTo>
                    <a:pt x="117646" y="0"/>
                  </a:lnTo>
                  <a:cubicBezTo>
                    <a:pt x="182620" y="0"/>
                    <a:pt x="235292" y="52672"/>
                    <a:pt x="235292" y="117646"/>
                  </a:cubicBezTo>
                  <a:lnTo>
                    <a:pt x="235292" y="812058"/>
                  </a:lnTo>
                  <a:cubicBezTo>
                    <a:pt x="235292" y="843260"/>
                    <a:pt x="222897" y="873184"/>
                    <a:pt x="200834" y="895246"/>
                  </a:cubicBezTo>
                  <a:cubicBezTo>
                    <a:pt x="178771" y="917309"/>
                    <a:pt x="148847" y="929704"/>
                    <a:pt x="117646" y="929704"/>
                  </a:cubicBezTo>
                  <a:lnTo>
                    <a:pt x="117646" y="929704"/>
                  </a:lnTo>
                  <a:cubicBezTo>
                    <a:pt x="52672" y="929704"/>
                    <a:pt x="0" y="877032"/>
                    <a:pt x="0" y="812058"/>
                  </a:cubicBezTo>
                  <a:lnTo>
                    <a:pt x="0" y="117646"/>
                  </a:lnTo>
                  <a:cubicBezTo>
                    <a:pt x="0" y="86444"/>
                    <a:pt x="12395" y="56521"/>
                    <a:pt x="34458" y="34458"/>
                  </a:cubicBezTo>
                  <a:cubicBezTo>
                    <a:pt x="56521" y="12395"/>
                    <a:pt x="86444" y="0"/>
                    <a:pt x="1176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235292" cy="96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028700" y="2307020"/>
            <a:ext cx="8605516" cy="158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0"/>
              </a:lnSpc>
            </a:pPr>
            <a:r>
              <a:rPr lang="en-US" sz="1032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THANK YOU</a:t>
            </a:r>
            <a:endParaRPr lang="en-US" sz="1032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249924" y="4151483"/>
            <a:ext cx="12268004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41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POTENSI DESA</a:t>
            </a:r>
            <a:endParaRPr lang="en-US" sz="41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5775"/>
              </a:lnSpc>
            </a:pPr>
            <a:r>
              <a:rPr lang="id-ID" altLang="en-US" sz="41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TELUK KIJING III</a:t>
            </a:r>
            <a:endParaRPr lang="en-US" sz="41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5775"/>
              </a:lnSpc>
            </a:pPr>
            <a:r>
              <a:rPr lang="en-US" sz="41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TAHUN 202</a:t>
            </a:r>
            <a:r>
              <a:rPr lang="id-ID" altLang="en-US" sz="41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5</a:t>
            </a:r>
            <a:endParaRPr lang="en-US" sz="41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5775"/>
              </a:lnSpc>
            </a:pPr>
          </a:p>
        </p:txBody>
      </p:sp>
      <p:sp>
        <p:nvSpPr>
          <p:cNvPr id="43" name="AutoShape 43"/>
          <p:cNvSpPr/>
          <p:nvPr/>
        </p:nvSpPr>
        <p:spPr>
          <a:xfrm>
            <a:off x="-639680" y="7386262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2267245" y="-6185"/>
            <a:ext cx="6020755" cy="10293185"/>
            <a:chOff x="0" y="0"/>
            <a:chExt cx="1585713" cy="27109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5713" cy="2710962"/>
            </a:xfrm>
            <a:custGeom>
              <a:avLst/>
              <a:gdLst/>
              <a:ahLst/>
              <a:cxnLst/>
              <a:rect l="l" t="t" r="r" b="b"/>
              <a:pathLst>
                <a:path w="1585713" h="2710962">
                  <a:moveTo>
                    <a:pt x="0" y="0"/>
                  </a:moveTo>
                  <a:lnTo>
                    <a:pt x="1585713" y="0"/>
                  </a:lnTo>
                  <a:lnTo>
                    <a:pt x="1585713" y="2710962"/>
                  </a:lnTo>
                  <a:lnTo>
                    <a:pt x="0" y="27109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585713" cy="27490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-1402742" y="6516490"/>
            <a:ext cx="10443623" cy="3084392"/>
            <a:chOff x="0" y="0"/>
            <a:chExt cx="1007577" cy="2975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07577" cy="297575"/>
            </a:xfrm>
            <a:custGeom>
              <a:avLst/>
              <a:gdLst/>
              <a:ahLst/>
              <a:cxnLst/>
              <a:rect l="l" t="t" r="r" b="b"/>
              <a:pathLst>
                <a:path w="1007577" h="297575">
                  <a:moveTo>
                    <a:pt x="148788" y="0"/>
                  </a:moveTo>
                  <a:lnTo>
                    <a:pt x="858790" y="0"/>
                  </a:lnTo>
                  <a:cubicBezTo>
                    <a:pt x="940963" y="0"/>
                    <a:pt x="1007577" y="66614"/>
                    <a:pt x="1007577" y="148788"/>
                  </a:cubicBezTo>
                  <a:lnTo>
                    <a:pt x="1007577" y="148788"/>
                  </a:lnTo>
                  <a:cubicBezTo>
                    <a:pt x="1007577" y="188249"/>
                    <a:pt x="991902" y="226093"/>
                    <a:pt x="963999" y="253996"/>
                  </a:cubicBezTo>
                  <a:cubicBezTo>
                    <a:pt x="936095" y="281900"/>
                    <a:pt x="898251" y="297575"/>
                    <a:pt x="858790" y="297575"/>
                  </a:cubicBezTo>
                  <a:lnTo>
                    <a:pt x="148788" y="297575"/>
                  </a:lnTo>
                  <a:cubicBezTo>
                    <a:pt x="109327" y="297575"/>
                    <a:pt x="71482" y="281900"/>
                    <a:pt x="43579" y="253996"/>
                  </a:cubicBezTo>
                  <a:cubicBezTo>
                    <a:pt x="15676" y="226093"/>
                    <a:pt x="0" y="188249"/>
                    <a:pt x="0" y="148788"/>
                  </a:cubicBezTo>
                  <a:lnTo>
                    <a:pt x="0" y="148788"/>
                  </a:lnTo>
                  <a:cubicBezTo>
                    <a:pt x="0" y="109327"/>
                    <a:pt x="15676" y="71482"/>
                    <a:pt x="43579" y="43579"/>
                  </a:cubicBezTo>
                  <a:cubicBezTo>
                    <a:pt x="71482" y="15676"/>
                    <a:pt x="109327" y="0"/>
                    <a:pt x="148788" y="0"/>
                  </a:cubicBezTo>
                  <a:close/>
                </a:path>
              </a:pathLst>
            </a:custGeom>
            <a:blipFill>
              <a:blip r:embed="rId1"/>
              <a:stretch>
                <a:fillRect t="-62794" b="-62794"/>
              </a:stretch>
            </a:blipFill>
            <a:ln w="57150" cap="rnd">
              <a:gradFill>
                <a:gsLst>
                  <a:gs pos="0">
                    <a:srgbClr val="3D47B4">
                      <a:alpha val="100000"/>
                    </a:srgbClr>
                  </a:gs>
                  <a:gs pos="100000">
                    <a:srgbClr val="3F7F93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grpSp>
        <p:nvGrpSpPr>
          <p:cNvPr id="7" name="Group 7"/>
          <p:cNvGrpSpPr/>
          <p:nvPr/>
        </p:nvGrpSpPr>
        <p:grpSpPr>
          <a:xfrm rot="0">
            <a:off x="10623366" y="1880841"/>
            <a:ext cx="9308514" cy="3446892"/>
            <a:chOff x="0" y="0"/>
            <a:chExt cx="803618" cy="2975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3618" cy="297575"/>
            </a:xfrm>
            <a:custGeom>
              <a:avLst/>
              <a:gdLst/>
              <a:ahLst/>
              <a:cxnLst/>
              <a:rect l="l" t="t" r="r" b="b"/>
              <a:pathLst>
                <a:path w="803618" h="297575">
                  <a:moveTo>
                    <a:pt x="148788" y="0"/>
                  </a:moveTo>
                  <a:lnTo>
                    <a:pt x="654830" y="0"/>
                  </a:lnTo>
                  <a:cubicBezTo>
                    <a:pt x="694291" y="0"/>
                    <a:pt x="732136" y="15676"/>
                    <a:pt x="760039" y="43579"/>
                  </a:cubicBezTo>
                  <a:cubicBezTo>
                    <a:pt x="787942" y="71482"/>
                    <a:pt x="803618" y="109327"/>
                    <a:pt x="803618" y="148788"/>
                  </a:cubicBezTo>
                  <a:lnTo>
                    <a:pt x="803618" y="148788"/>
                  </a:lnTo>
                  <a:cubicBezTo>
                    <a:pt x="803618" y="230961"/>
                    <a:pt x="737003" y="297575"/>
                    <a:pt x="654830" y="297575"/>
                  </a:cubicBezTo>
                  <a:lnTo>
                    <a:pt x="148788" y="297575"/>
                  </a:lnTo>
                  <a:cubicBezTo>
                    <a:pt x="109327" y="297575"/>
                    <a:pt x="71482" y="281900"/>
                    <a:pt x="43579" y="253996"/>
                  </a:cubicBezTo>
                  <a:cubicBezTo>
                    <a:pt x="15676" y="226093"/>
                    <a:pt x="0" y="188249"/>
                    <a:pt x="0" y="148788"/>
                  </a:cubicBezTo>
                  <a:lnTo>
                    <a:pt x="0" y="148788"/>
                  </a:lnTo>
                  <a:cubicBezTo>
                    <a:pt x="0" y="109327"/>
                    <a:pt x="15676" y="71482"/>
                    <a:pt x="43579" y="43579"/>
                  </a:cubicBezTo>
                  <a:cubicBezTo>
                    <a:pt x="71482" y="15676"/>
                    <a:pt x="109327" y="0"/>
                    <a:pt x="148788" y="0"/>
                  </a:cubicBezTo>
                  <a:close/>
                </a:path>
              </a:pathLst>
            </a:custGeom>
            <a:blipFill>
              <a:blip r:embed="rId2"/>
              <a:stretch>
                <a:fillRect t="-22496" b="-57765"/>
              </a:stretch>
            </a:blipFill>
            <a:ln w="57150" cap="rnd">
              <a:gradFill>
                <a:gsLst>
                  <a:gs pos="0">
                    <a:srgbClr val="3D47B4">
                      <a:alpha val="100000"/>
                    </a:srgbClr>
                  </a:gs>
                  <a:gs pos="100000">
                    <a:srgbClr val="3F7F93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</p:grpSp>
      <p:grpSp>
        <p:nvGrpSpPr>
          <p:cNvPr id="9" name="Group 9"/>
          <p:cNvGrpSpPr/>
          <p:nvPr/>
        </p:nvGrpSpPr>
        <p:grpSpPr>
          <a:xfrm rot="0">
            <a:off x="-1648264" y="9029245"/>
            <a:ext cx="10448955" cy="2752185"/>
            <a:chOff x="0" y="0"/>
            <a:chExt cx="2751988" cy="724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51988" cy="724855"/>
            </a:xfrm>
            <a:custGeom>
              <a:avLst/>
              <a:gdLst/>
              <a:ahLst/>
              <a:cxnLst/>
              <a:rect l="l" t="t" r="r" b="b"/>
              <a:pathLst>
                <a:path w="2751988" h="724855">
                  <a:moveTo>
                    <a:pt x="362428" y="0"/>
                  </a:moveTo>
                  <a:lnTo>
                    <a:pt x="2389561" y="0"/>
                  </a:lnTo>
                  <a:cubicBezTo>
                    <a:pt x="2589724" y="0"/>
                    <a:pt x="2751988" y="162264"/>
                    <a:pt x="2751988" y="362428"/>
                  </a:cubicBezTo>
                  <a:lnTo>
                    <a:pt x="2751988" y="362428"/>
                  </a:lnTo>
                  <a:cubicBezTo>
                    <a:pt x="2751988" y="458550"/>
                    <a:pt x="2713804" y="550734"/>
                    <a:pt x="2645836" y="618703"/>
                  </a:cubicBezTo>
                  <a:cubicBezTo>
                    <a:pt x="2577867" y="686671"/>
                    <a:pt x="2485682" y="724855"/>
                    <a:pt x="2389561" y="724855"/>
                  </a:cubicBezTo>
                  <a:lnTo>
                    <a:pt x="362428" y="724855"/>
                  </a:lnTo>
                  <a:cubicBezTo>
                    <a:pt x="266306" y="724855"/>
                    <a:pt x="174121" y="686671"/>
                    <a:pt x="106153" y="618703"/>
                  </a:cubicBezTo>
                  <a:cubicBezTo>
                    <a:pt x="38184" y="550734"/>
                    <a:pt x="0" y="458550"/>
                    <a:pt x="0" y="362428"/>
                  </a:cubicBezTo>
                  <a:lnTo>
                    <a:pt x="0" y="362428"/>
                  </a:lnTo>
                  <a:cubicBezTo>
                    <a:pt x="0" y="266306"/>
                    <a:pt x="38184" y="174121"/>
                    <a:pt x="106153" y="106153"/>
                  </a:cubicBezTo>
                  <a:cubicBezTo>
                    <a:pt x="174121" y="38184"/>
                    <a:pt x="266306" y="0"/>
                    <a:pt x="3624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51988" cy="762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13711130" y="5685927"/>
            <a:ext cx="5243000" cy="1071474"/>
            <a:chOff x="0" y="0"/>
            <a:chExt cx="1380872" cy="2821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0872" cy="282199"/>
            </a:xfrm>
            <a:custGeom>
              <a:avLst/>
              <a:gdLst/>
              <a:ahLst/>
              <a:cxnLst/>
              <a:rect l="l" t="t" r="r" b="b"/>
              <a:pathLst>
                <a:path w="1380872" h="282199">
                  <a:moveTo>
                    <a:pt x="141099" y="0"/>
                  </a:moveTo>
                  <a:lnTo>
                    <a:pt x="1239773" y="0"/>
                  </a:lnTo>
                  <a:cubicBezTo>
                    <a:pt x="1277195" y="0"/>
                    <a:pt x="1313084" y="14866"/>
                    <a:pt x="1339545" y="41327"/>
                  </a:cubicBezTo>
                  <a:cubicBezTo>
                    <a:pt x="1366007" y="67788"/>
                    <a:pt x="1380872" y="103678"/>
                    <a:pt x="1380872" y="141099"/>
                  </a:cubicBezTo>
                  <a:lnTo>
                    <a:pt x="1380872" y="141099"/>
                  </a:lnTo>
                  <a:cubicBezTo>
                    <a:pt x="1380872" y="178521"/>
                    <a:pt x="1366007" y="214411"/>
                    <a:pt x="1339545" y="240872"/>
                  </a:cubicBezTo>
                  <a:cubicBezTo>
                    <a:pt x="1313084" y="267333"/>
                    <a:pt x="1277195" y="282199"/>
                    <a:pt x="1239773" y="282199"/>
                  </a:cubicBezTo>
                  <a:lnTo>
                    <a:pt x="141099" y="282199"/>
                  </a:lnTo>
                  <a:cubicBezTo>
                    <a:pt x="103678" y="282199"/>
                    <a:pt x="67788" y="267333"/>
                    <a:pt x="41327" y="240872"/>
                  </a:cubicBezTo>
                  <a:cubicBezTo>
                    <a:pt x="14866" y="214411"/>
                    <a:pt x="0" y="178521"/>
                    <a:pt x="0" y="141099"/>
                  </a:cubicBezTo>
                  <a:lnTo>
                    <a:pt x="0" y="141099"/>
                  </a:lnTo>
                  <a:cubicBezTo>
                    <a:pt x="0" y="103678"/>
                    <a:pt x="14866" y="67788"/>
                    <a:pt x="41327" y="41327"/>
                  </a:cubicBezTo>
                  <a:cubicBezTo>
                    <a:pt x="67788" y="14866"/>
                    <a:pt x="103678" y="0"/>
                    <a:pt x="1410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F7F93">
                    <a:alpha val="100000"/>
                  </a:srgbClr>
                </a:gs>
                <a:gs pos="100000">
                  <a:srgbClr val="00186D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80872" cy="320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5" name="Freeform 15"/>
          <p:cNvSpPr/>
          <p:nvPr/>
        </p:nvSpPr>
        <p:spPr>
          <a:xfrm flipH="1">
            <a:off x="17352978" y="7501932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446040" y="0"/>
                </a:moveTo>
                <a:lnTo>
                  <a:pt x="0" y="0"/>
                </a:lnTo>
                <a:lnTo>
                  <a:pt x="0" y="326725"/>
                </a:lnTo>
                <a:lnTo>
                  <a:pt x="446040" y="326725"/>
                </a:lnTo>
                <a:lnTo>
                  <a:pt x="44604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998519" y="8405677"/>
            <a:ext cx="558206" cy="558206"/>
          </a:xfrm>
          <a:custGeom>
            <a:avLst/>
            <a:gdLst/>
            <a:ahLst/>
            <a:cxnLst/>
            <a:rect l="l" t="t" r="r" b="b"/>
            <a:pathLst>
              <a:path w="558206" h="558206">
                <a:moveTo>
                  <a:pt x="0" y="0"/>
                </a:moveTo>
                <a:lnTo>
                  <a:pt x="558206" y="0"/>
                </a:lnTo>
                <a:lnTo>
                  <a:pt x="558206" y="558206"/>
                </a:lnTo>
                <a:lnTo>
                  <a:pt x="0" y="558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725798" y="711120"/>
            <a:ext cx="2630349" cy="635161"/>
          </a:xfrm>
          <a:custGeom>
            <a:avLst/>
            <a:gdLst/>
            <a:ahLst/>
            <a:cxnLst/>
            <a:rect l="l" t="t" r="r" b="b"/>
            <a:pathLst>
              <a:path w="2630349" h="635161">
                <a:moveTo>
                  <a:pt x="0" y="0"/>
                </a:moveTo>
                <a:lnTo>
                  <a:pt x="2630349" y="0"/>
                </a:lnTo>
                <a:lnTo>
                  <a:pt x="2630349" y="635160"/>
                </a:lnTo>
                <a:lnTo>
                  <a:pt x="0" y="635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0758" y="2261116"/>
            <a:ext cx="2725456" cy="3066617"/>
          </a:xfrm>
          <a:custGeom>
            <a:avLst/>
            <a:gdLst/>
            <a:ahLst/>
            <a:cxnLst/>
            <a:rect l="l" t="t" r="r" b="b"/>
            <a:pathLst>
              <a:path w="2725456" h="3066617">
                <a:moveTo>
                  <a:pt x="0" y="0"/>
                </a:moveTo>
                <a:lnTo>
                  <a:pt x="2725456" y="0"/>
                </a:lnTo>
                <a:lnTo>
                  <a:pt x="2725456" y="3066618"/>
                </a:lnTo>
                <a:lnTo>
                  <a:pt x="0" y="30666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867481" y="4319598"/>
            <a:ext cx="2190507" cy="1366329"/>
          </a:xfrm>
          <a:custGeom>
            <a:avLst/>
            <a:gdLst/>
            <a:ahLst/>
            <a:cxnLst/>
            <a:rect l="l" t="t" r="r" b="b"/>
            <a:pathLst>
              <a:path w="2190507" h="1366329">
                <a:moveTo>
                  <a:pt x="0" y="0"/>
                </a:moveTo>
                <a:lnTo>
                  <a:pt x="2190507" y="0"/>
                </a:lnTo>
                <a:lnTo>
                  <a:pt x="2190507" y="1366329"/>
                </a:lnTo>
                <a:lnTo>
                  <a:pt x="0" y="13663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776193" y="7994597"/>
            <a:ext cx="1949604" cy="2341867"/>
          </a:xfrm>
          <a:custGeom>
            <a:avLst/>
            <a:gdLst/>
            <a:ahLst/>
            <a:cxnLst/>
            <a:rect l="l" t="t" r="r" b="b"/>
            <a:pathLst>
              <a:path w="1949604" h="2341867">
                <a:moveTo>
                  <a:pt x="0" y="0"/>
                </a:moveTo>
                <a:lnTo>
                  <a:pt x="1949605" y="0"/>
                </a:lnTo>
                <a:lnTo>
                  <a:pt x="1949605" y="2341867"/>
                </a:lnTo>
                <a:lnTo>
                  <a:pt x="0" y="234186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28700" y="418787"/>
            <a:ext cx="9911468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Desa Ulak Paceh Jaya memiliki topografi sebagian besar wilayah desa adalah dataran. </a:t>
            </a:r>
            <a:endParaRPr lang="en-US" sz="30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l">
              <a:lnSpc>
                <a:spcPts val="4200"/>
              </a:lnSpc>
            </a:pPr>
          </a:p>
        </p:txBody>
      </p:sp>
      <p:sp>
        <p:nvSpPr>
          <p:cNvPr id="22" name="TextBox 22"/>
          <p:cNvSpPr txBox="1"/>
          <p:nvPr/>
        </p:nvSpPr>
        <p:spPr>
          <a:xfrm>
            <a:off x="5526212" y="3009668"/>
            <a:ext cx="416802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5"/>
              </a:lnSpc>
            </a:pPr>
            <a:r>
              <a:rPr lang="en-US" sz="20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Kantor Kepala Desa </a:t>
            </a:r>
            <a:r>
              <a:rPr lang="id-ID" altLang="en-US" sz="20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Teluk Kijing III</a:t>
            </a:r>
            <a:r>
              <a:rPr lang="en-US" sz="20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merupakan aset desa dengan kondisi layak dan berada di dalam wilayah Desa </a:t>
            </a:r>
            <a:r>
              <a:rPr lang="id-ID" altLang="en-US" sz="201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Teluk Kijing III </a:t>
            </a:r>
            <a:endParaRPr lang="id-ID" altLang="en-US" sz="201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060943" y="5757770"/>
            <a:ext cx="3738074" cy="87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60"/>
              </a:lnSpc>
            </a:pPr>
            <a:r>
              <a:rPr lang="en-US" sz="247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Sumber Penghasilan Utama Penduduk</a:t>
            </a:r>
            <a:endParaRPr lang="en-US" sz="247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283685" y="7288367"/>
            <a:ext cx="3975615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25"/>
              </a:lnSpc>
            </a:pPr>
            <a:r>
              <a:rPr lang="en-US" sz="202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Per</a:t>
            </a:r>
            <a:r>
              <a:rPr lang="id-ID" altLang="en-US" sz="202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kebunan dan Pertanian</a:t>
            </a:r>
            <a:endParaRPr lang="id-ID" altLang="en-US" sz="202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060943" y="8121364"/>
            <a:ext cx="3975615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85"/>
              </a:lnSpc>
            </a:pPr>
            <a:r>
              <a:rPr lang="en-US" sz="192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Dengan sub sektor utama </a:t>
            </a:r>
            <a:endParaRPr lang="en-US" sz="192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algn="r">
              <a:lnSpc>
                <a:spcPts val="2685"/>
              </a:lnSpc>
            </a:pPr>
            <a:r>
              <a:rPr lang="id-ID" altLang="en-US" sz="192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Sawit dan Karet</a:t>
            </a:r>
            <a:endParaRPr lang="id-ID" altLang="en-US" sz="192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81110" y="5110062"/>
            <a:ext cx="19936660" cy="7282419"/>
          </a:xfrm>
          <a:custGeom>
            <a:avLst/>
            <a:gdLst/>
            <a:ahLst/>
            <a:cxnLst/>
            <a:rect l="l" t="t" r="r" b="b"/>
            <a:pathLst>
              <a:path w="19936660" h="7282419">
                <a:moveTo>
                  <a:pt x="19936661" y="0"/>
                </a:moveTo>
                <a:lnTo>
                  <a:pt x="0" y="0"/>
                </a:lnTo>
                <a:lnTo>
                  <a:pt x="0" y="7282419"/>
                </a:lnTo>
                <a:lnTo>
                  <a:pt x="19936661" y="7282419"/>
                </a:lnTo>
                <a:lnTo>
                  <a:pt x="19936661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4466501" y="3042055"/>
            <a:ext cx="3609613" cy="8743707"/>
            <a:chOff x="0" y="0"/>
            <a:chExt cx="406400" cy="9844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984439"/>
            </a:xfrm>
            <a:custGeom>
              <a:avLst/>
              <a:gdLst/>
              <a:ahLst/>
              <a:cxnLst/>
              <a:rect l="l" t="t" r="r" b="b"/>
              <a:pathLst>
                <a:path w="406400" h="984439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781239"/>
                  </a:lnTo>
                  <a:cubicBezTo>
                    <a:pt x="406400" y="893463"/>
                    <a:pt x="315424" y="984439"/>
                    <a:pt x="203200" y="984439"/>
                  </a:cubicBezTo>
                  <a:lnTo>
                    <a:pt x="203200" y="984439"/>
                  </a:lnTo>
                  <a:cubicBezTo>
                    <a:pt x="149308" y="984439"/>
                    <a:pt x="97623" y="963030"/>
                    <a:pt x="59516" y="924923"/>
                  </a:cubicBezTo>
                  <a:cubicBezTo>
                    <a:pt x="21409" y="886815"/>
                    <a:pt x="0" y="835131"/>
                    <a:pt x="0" y="781239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2"/>
              <a:stretch>
                <a:fillRect l="-79710" r="-79710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5" name="Group 5"/>
          <p:cNvGrpSpPr/>
          <p:nvPr/>
        </p:nvGrpSpPr>
        <p:grpSpPr>
          <a:xfrm rot="0">
            <a:off x="14623044" y="-2320345"/>
            <a:ext cx="3296527" cy="6698090"/>
            <a:chOff x="0" y="0"/>
            <a:chExt cx="868221" cy="17641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720408" y="5694392"/>
            <a:ext cx="3296527" cy="6698090"/>
            <a:chOff x="0" y="0"/>
            <a:chExt cx="868221" cy="17641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 rot="0">
            <a:off x="-1549514" y="6318469"/>
            <a:ext cx="10787489" cy="811256"/>
            <a:chOff x="0" y="0"/>
            <a:chExt cx="2841149" cy="2136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1149" cy="213664"/>
            </a:xfrm>
            <a:custGeom>
              <a:avLst/>
              <a:gdLst/>
              <a:ahLst/>
              <a:cxnLst/>
              <a:rect l="l" t="t" r="r" b="b"/>
              <a:pathLst>
                <a:path w="2841149" h="213664">
                  <a:moveTo>
                    <a:pt x="106832" y="0"/>
                  </a:moveTo>
                  <a:lnTo>
                    <a:pt x="2734317" y="0"/>
                  </a:lnTo>
                  <a:cubicBezTo>
                    <a:pt x="2762651" y="0"/>
                    <a:pt x="2789824" y="11255"/>
                    <a:pt x="2809859" y="31290"/>
                  </a:cubicBezTo>
                  <a:cubicBezTo>
                    <a:pt x="2829894" y="51325"/>
                    <a:pt x="2841149" y="78498"/>
                    <a:pt x="2841149" y="106832"/>
                  </a:cubicBezTo>
                  <a:lnTo>
                    <a:pt x="2841149" y="106832"/>
                  </a:lnTo>
                  <a:cubicBezTo>
                    <a:pt x="2841149" y="135166"/>
                    <a:pt x="2829894" y="162339"/>
                    <a:pt x="2809859" y="182374"/>
                  </a:cubicBezTo>
                  <a:cubicBezTo>
                    <a:pt x="2789824" y="202409"/>
                    <a:pt x="2762651" y="213664"/>
                    <a:pt x="2734317" y="213664"/>
                  </a:cubicBezTo>
                  <a:lnTo>
                    <a:pt x="106832" y="213664"/>
                  </a:lnTo>
                  <a:cubicBezTo>
                    <a:pt x="78498" y="213664"/>
                    <a:pt x="51325" y="202409"/>
                    <a:pt x="31290" y="182374"/>
                  </a:cubicBezTo>
                  <a:cubicBezTo>
                    <a:pt x="11255" y="162339"/>
                    <a:pt x="0" y="135166"/>
                    <a:pt x="0" y="106832"/>
                  </a:cubicBezTo>
                  <a:lnTo>
                    <a:pt x="0" y="106832"/>
                  </a:lnTo>
                  <a:cubicBezTo>
                    <a:pt x="0" y="78498"/>
                    <a:pt x="11255" y="51325"/>
                    <a:pt x="31290" y="31290"/>
                  </a:cubicBezTo>
                  <a:cubicBezTo>
                    <a:pt x="51325" y="11255"/>
                    <a:pt x="78498" y="0"/>
                    <a:pt x="10683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41149" cy="251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4" name="Freeform 14"/>
          <p:cNvSpPr/>
          <p:nvPr/>
        </p:nvSpPr>
        <p:spPr>
          <a:xfrm>
            <a:off x="494773" y="2585294"/>
            <a:ext cx="1274711" cy="1486544"/>
          </a:xfrm>
          <a:custGeom>
            <a:avLst/>
            <a:gdLst/>
            <a:ahLst/>
            <a:cxnLst/>
            <a:rect l="l" t="t" r="r" b="b"/>
            <a:pathLst>
              <a:path w="1274711" h="1486544">
                <a:moveTo>
                  <a:pt x="0" y="0"/>
                </a:moveTo>
                <a:lnTo>
                  <a:pt x="1274711" y="0"/>
                </a:lnTo>
                <a:lnTo>
                  <a:pt x="1274711" y="1486543"/>
                </a:lnTo>
                <a:lnTo>
                  <a:pt x="0" y="1486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5479" y="8237688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0" y="0"/>
                </a:moveTo>
                <a:lnTo>
                  <a:pt x="446040" y="0"/>
                </a:lnTo>
                <a:lnTo>
                  <a:pt x="446040" y="326724"/>
                </a:lnTo>
                <a:lnTo>
                  <a:pt x="0" y="326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85479" y="8866338"/>
            <a:ext cx="446040" cy="326724"/>
          </a:xfrm>
          <a:custGeom>
            <a:avLst/>
            <a:gdLst/>
            <a:ahLst/>
            <a:cxnLst/>
            <a:rect l="l" t="t" r="r" b="b"/>
            <a:pathLst>
              <a:path w="446040" h="326724">
                <a:moveTo>
                  <a:pt x="0" y="0"/>
                </a:moveTo>
                <a:lnTo>
                  <a:pt x="446040" y="0"/>
                </a:lnTo>
                <a:lnTo>
                  <a:pt x="446040" y="326724"/>
                </a:lnTo>
                <a:lnTo>
                  <a:pt x="0" y="3267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6467627" y="2190316"/>
            <a:ext cx="1830804" cy="1858425"/>
          </a:xfrm>
          <a:custGeom>
            <a:avLst/>
            <a:gdLst/>
            <a:ahLst/>
            <a:cxnLst/>
            <a:rect l="l" t="t" r="r" b="b"/>
            <a:pathLst>
              <a:path w="1830804" h="1858425">
                <a:moveTo>
                  <a:pt x="0" y="0"/>
                </a:moveTo>
                <a:lnTo>
                  <a:pt x="1830804" y="0"/>
                </a:lnTo>
                <a:lnTo>
                  <a:pt x="1830804" y="1858425"/>
                </a:lnTo>
                <a:lnTo>
                  <a:pt x="0" y="1858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85479" y="424878"/>
            <a:ext cx="12473055" cy="79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Perumahan dan Lingkungan Hidup</a:t>
            </a:r>
            <a:endParaRPr lang="en-US" sz="47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76120" y="2872105"/>
            <a:ext cx="2830830" cy="478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id-ID" alt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1522</a:t>
            </a: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 Keluarga </a:t>
            </a:r>
            <a:endParaRPr lang="en-US" sz="26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96707" y="6483641"/>
            <a:ext cx="7702795" cy="43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5"/>
              </a:lnSpc>
            </a:pPr>
            <a:r>
              <a:rPr lang="en-US" sz="2560" b="1">
                <a:solidFill>
                  <a:srgbClr val="000000"/>
                </a:solidFill>
                <a:latin typeface="Gotham Bold"/>
                <a:ea typeface="Gotham Bold"/>
                <a:cs typeface="Gotham Bold"/>
                <a:sym typeface="Gotham Bold"/>
              </a:rPr>
              <a:t>Bahan Bakar yang digunakan untuk memasak</a:t>
            </a:r>
            <a:endParaRPr lang="en-US" sz="2560" b="1">
              <a:solidFill>
                <a:srgbClr val="000000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976365" y="3452390"/>
            <a:ext cx="2671740" cy="143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0"/>
              </a:lnSpc>
            </a:pP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Pengguna PLN</a:t>
            </a:r>
            <a:endParaRPr lang="en-US" sz="26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3730"/>
              </a:lnSpc>
            </a:pPr>
            <a:r>
              <a:rPr lang="id-ID" alt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80 pengguna MEP</a:t>
            </a:r>
            <a:endParaRPr lang="id-ID" altLang="en-US" sz="26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31684" y="8105775"/>
            <a:ext cx="39756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Elpiji 12 kg</a:t>
            </a:r>
            <a:endParaRPr lang="en-US" sz="30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431684" y="8734425"/>
            <a:ext cx="39756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Elpiji 3 kg</a:t>
            </a:r>
            <a:endParaRPr lang="en-US" sz="3000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499503" y="2659117"/>
            <a:ext cx="4516995" cy="138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0"/>
              </a:lnSpc>
            </a:pP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Ada penerangan di jalan desa dan listrik diusahakan oleh pemerintah</a:t>
            </a:r>
            <a:endParaRPr lang="en-US" sz="26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5220737" y="371323"/>
            <a:ext cx="14101350" cy="6698090"/>
            <a:chOff x="0" y="0"/>
            <a:chExt cx="3713936" cy="1764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3936" cy="1764106"/>
            </a:xfrm>
            <a:custGeom>
              <a:avLst/>
              <a:gdLst/>
              <a:ahLst/>
              <a:cxnLst/>
              <a:rect l="l" t="t" r="r" b="b"/>
              <a:pathLst>
                <a:path w="3713936" h="1764106">
                  <a:moveTo>
                    <a:pt x="329412" y="0"/>
                  </a:moveTo>
                  <a:lnTo>
                    <a:pt x="3384524" y="0"/>
                  </a:lnTo>
                  <a:cubicBezTo>
                    <a:pt x="3566453" y="0"/>
                    <a:pt x="3713936" y="147483"/>
                    <a:pt x="3713936" y="329412"/>
                  </a:cubicBezTo>
                  <a:lnTo>
                    <a:pt x="3713936" y="1434694"/>
                  </a:lnTo>
                  <a:cubicBezTo>
                    <a:pt x="3713936" y="1616623"/>
                    <a:pt x="3566453" y="1764106"/>
                    <a:pt x="3384524" y="1764106"/>
                  </a:cubicBezTo>
                  <a:lnTo>
                    <a:pt x="329412" y="1764106"/>
                  </a:lnTo>
                  <a:cubicBezTo>
                    <a:pt x="147483" y="1764106"/>
                    <a:pt x="0" y="1616623"/>
                    <a:pt x="0" y="1434694"/>
                  </a:cubicBezTo>
                  <a:lnTo>
                    <a:pt x="0" y="329412"/>
                  </a:lnTo>
                  <a:cubicBezTo>
                    <a:pt x="0" y="147483"/>
                    <a:pt x="147483" y="0"/>
                    <a:pt x="32941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13936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-4179881" y="1754039"/>
            <a:ext cx="11572018" cy="11709187"/>
            <a:chOff x="0" y="0"/>
            <a:chExt cx="1309419" cy="13249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9419" cy="1324940"/>
            </a:xfrm>
            <a:custGeom>
              <a:avLst/>
              <a:gdLst/>
              <a:ahLst/>
              <a:cxnLst/>
              <a:rect l="l" t="t" r="r" b="b"/>
              <a:pathLst>
                <a:path w="1309419" h="1324940">
                  <a:moveTo>
                    <a:pt x="200706" y="0"/>
                  </a:moveTo>
                  <a:lnTo>
                    <a:pt x="1108713" y="0"/>
                  </a:lnTo>
                  <a:cubicBezTo>
                    <a:pt x="1161944" y="0"/>
                    <a:pt x="1212994" y="21146"/>
                    <a:pt x="1250634" y="58785"/>
                  </a:cubicBezTo>
                  <a:cubicBezTo>
                    <a:pt x="1288273" y="96425"/>
                    <a:pt x="1309419" y="147476"/>
                    <a:pt x="1309419" y="200706"/>
                  </a:cubicBezTo>
                  <a:lnTo>
                    <a:pt x="1309419" y="1124234"/>
                  </a:lnTo>
                  <a:cubicBezTo>
                    <a:pt x="1309419" y="1177465"/>
                    <a:pt x="1288273" y="1228515"/>
                    <a:pt x="1250634" y="1266155"/>
                  </a:cubicBezTo>
                  <a:cubicBezTo>
                    <a:pt x="1212994" y="1303794"/>
                    <a:pt x="1161944" y="1324940"/>
                    <a:pt x="1108713" y="1324940"/>
                  </a:cubicBezTo>
                  <a:lnTo>
                    <a:pt x="200706" y="1324940"/>
                  </a:lnTo>
                  <a:cubicBezTo>
                    <a:pt x="147476" y="1324940"/>
                    <a:pt x="96425" y="1303794"/>
                    <a:pt x="58785" y="1266155"/>
                  </a:cubicBezTo>
                  <a:cubicBezTo>
                    <a:pt x="21146" y="1228515"/>
                    <a:pt x="0" y="1177465"/>
                    <a:pt x="0" y="1124234"/>
                  </a:cubicBezTo>
                  <a:lnTo>
                    <a:pt x="0" y="200706"/>
                  </a:lnTo>
                  <a:cubicBezTo>
                    <a:pt x="0" y="147476"/>
                    <a:pt x="21146" y="96425"/>
                    <a:pt x="58785" y="58785"/>
                  </a:cubicBezTo>
                  <a:cubicBezTo>
                    <a:pt x="96425" y="21146"/>
                    <a:pt x="147476" y="0"/>
                    <a:pt x="200706" y="0"/>
                  </a:cubicBezTo>
                  <a:close/>
                </a:path>
              </a:pathLst>
            </a:custGeom>
            <a:blipFill>
              <a:blip r:embed="rId1"/>
              <a:stretch>
                <a:fillRect l="-25889" r="-25889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7" name="Group 7"/>
          <p:cNvGrpSpPr/>
          <p:nvPr/>
        </p:nvGrpSpPr>
        <p:grpSpPr>
          <a:xfrm rot="0">
            <a:off x="619136" y="9633382"/>
            <a:ext cx="18952645" cy="1093805"/>
            <a:chOff x="0" y="0"/>
            <a:chExt cx="4991643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1643" cy="288080"/>
            </a:xfrm>
            <a:custGeom>
              <a:avLst/>
              <a:gdLst/>
              <a:ahLst/>
              <a:cxnLst/>
              <a:rect l="l" t="t" r="r" b="b"/>
              <a:pathLst>
                <a:path w="4991643" h="288080">
                  <a:moveTo>
                    <a:pt x="144040" y="0"/>
                  </a:moveTo>
                  <a:lnTo>
                    <a:pt x="4847603" y="0"/>
                  </a:lnTo>
                  <a:cubicBezTo>
                    <a:pt x="4885804" y="0"/>
                    <a:pt x="4922442" y="15176"/>
                    <a:pt x="4949454" y="42188"/>
                  </a:cubicBezTo>
                  <a:cubicBezTo>
                    <a:pt x="4976468" y="69201"/>
                    <a:pt x="4991643" y="105838"/>
                    <a:pt x="4991643" y="144040"/>
                  </a:cubicBezTo>
                  <a:lnTo>
                    <a:pt x="4991643" y="144040"/>
                  </a:lnTo>
                  <a:cubicBezTo>
                    <a:pt x="4991643" y="223591"/>
                    <a:pt x="4927154" y="288080"/>
                    <a:pt x="484760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991643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582632" y="2694716"/>
            <a:ext cx="542397" cy="542397"/>
          </a:xfrm>
          <a:custGeom>
            <a:avLst/>
            <a:gdLst/>
            <a:ahLst/>
            <a:cxnLst/>
            <a:rect l="l" t="t" r="r" b="b"/>
            <a:pathLst>
              <a:path w="542397" h="542397">
                <a:moveTo>
                  <a:pt x="0" y="0"/>
                </a:moveTo>
                <a:lnTo>
                  <a:pt x="542397" y="0"/>
                </a:lnTo>
                <a:lnTo>
                  <a:pt x="542397" y="542397"/>
                </a:lnTo>
                <a:lnTo>
                  <a:pt x="0" y="542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p>
            <a:r>
              <a:rPr lang="en-US" sz="3200">
                <a:sym typeface="Wingdings" panose="05000000000000000000" charset="0"/>
              </a:rPr>
              <a:t></a:t>
            </a:r>
            <a:endParaRPr lang="en-US" sz="3200">
              <a:sym typeface="Wingdings" panose="05000000000000000000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759217" y="2694716"/>
            <a:ext cx="542397" cy="542397"/>
          </a:xfrm>
          <a:custGeom>
            <a:avLst/>
            <a:gdLst/>
            <a:ahLst/>
            <a:cxnLst/>
            <a:rect l="l" t="t" r="r" b="b"/>
            <a:pathLst>
              <a:path w="542397" h="542397">
                <a:moveTo>
                  <a:pt x="0" y="0"/>
                </a:moveTo>
                <a:lnTo>
                  <a:pt x="542397" y="0"/>
                </a:lnTo>
                <a:lnTo>
                  <a:pt x="542397" y="542397"/>
                </a:lnTo>
                <a:lnTo>
                  <a:pt x="0" y="542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9582632" y="5186705"/>
          <a:ext cx="8040281" cy="4114800"/>
        </p:xfrm>
        <a:graphic>
          <a:graphicData uri="http://schemas.openxmlformats.org/drawingml/2006/table">
            <a:tbl>
              <a:tblPr/>
              <a:tblGrid>
                <a:gridCol w="4789805"/>
                <a:gridCol w="1542960"/>
                <a:gridCol w="1707516"/>
              </a:tblGrid>
              <a:tr h="1028700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Pengolahan Sampah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Ya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Tidak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Dalam Lubang atau Dibakar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charset="0"/>
                        </a:rPr>
                        <a:t></a:t>
                      </a:r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charset="0"/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Sungai/Saluran Irigasi/Danau/Laut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3200">
                          <a:sym typeface="Wingdings" panose="05000000000000000000" charset="0"/>
                        </a:rPr>
                        <a:t></a:t>
                      </a:r>
                      <a:endParaRPr lang="en-US" sz="3200">
                        <a:sym typeface="Wingdings" panose="05000000000000000000" charset="0"/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Drainase (got/selokan)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3200">
                          <a:sym typeface="Wingdings" panose="05000000000000000000" charset="0"/>
                        </a:rPr>
                        <a:t></a:t>
                      </a:r>
                      <a:endParaRPr lang="en-US" sz="3200">
                        <a:sym typeface="Wingdings" panose="05000000000000000000" charset="0"/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AutoShape 13"/>
          <p:cNvSpPr/>
          <p:nvPr/>
        </p:nvSpPr>
        <p:spPr>
          <a:xfrm>
            <a:off x="9582632" y="4872380"/>
            <a:ext cx="8562395" cy="0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8580821" y="526702"/>
            <a:ext cx="7714772" cy="89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390"/>
              </a:lnSpc>
            </a:pPr>
            <a:r>
              <a:rPr lang="en-US" sz="527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Pengelolan Sampah</a:t>
            </a:r>
            <a:endParaRPr lang="en-US" sz="527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44528" y="2130412"/>
            <a:ext cx="6359910" cy="45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0"/>
              </a:lnSpc>
            </a:pP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Tempat Sampah, Kemudian diangkut</a:t>
            </a:r>
            <a:endParaRPr lang="en-US" sz="26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61622" y="2747035"/>
            <a:ext cx="634790" cy="3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0"/>
              </a:lnSpc>
            </a:pPr>
            <a:r>
              <a:rPr lang="en-US" sz="22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Ya</a:t>
            </a:r>
            <a:endParaRPr lang="en-US" sz="22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438207" y="2747035"/>
            <a:ext cx="1465612" cy="39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70"/>
              </a:lnSpc>
            </a:pPr>
            <a:r>
              <a:rPr lang="en-US" sz="22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Tidak</a:t>
            </a:r>
            <a:endParaRPr lang="en-US" sz="22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82632" y="3463706"/>
            <a:ext cx="6359910" cy="45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0"/>
              </a:lnSpc>
            </a:pPr>
            <a:r>
              <a:rPr lang="en-US" sz="266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Frekuensi pengangkutan: </a:t>
            </a:r>
            <a:endParaRPr lang="en-US" sz="2665">
              <a:solidFill>
                <a:srgbClr val="FFFFFF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91529" y="1469773"/>
          <a:ext cx="10260842" cy="7944067"/>
        </p:xfrm>
        <a:graphic>
          <a:graphicData uri="http://schemas.openxmlformats.org/drawingml/2006/table">
            <a:tbl>
              <a:tblPr/>
              <a:tblGrid>
                <a:gridCol w="5042459"/>
                <a:gridCol w="2608260"/>
                <a:gridCol w="2610123"/>
              </a:tblGrid>
              <a:tr h="794385">
                <a:tc rowSpan="2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Jenis/Jenjang Pendidikan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Lembaga Pendidikan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 v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Negeri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Swasta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PAUD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02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RA/BA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SD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SMP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MTs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91529" y="274077"/>
            <a:ext cx="8721437" cy="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15"/>
              </a:lnSpc>
            </a:pPr>
            <a:r>
              <a:rPr lang="en-US" sz="52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Pendidikan</a:t>
            </a:r>
            <a:endParaRPr lang="en-US" sz="52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91529" y="1469773"/>
          <a:ext cx="10260842" cy="7944067"/>
        </p:xfrm>
        <a:graphic>
          <a:graphicData uri="http://schemas.openxmlformats.org/drawingml/2006/table">
            <a:tbl>
              <a:tblPr/>
              <a:tblGrid>
                <a:gridCol w="5042459"/>
                <a:gridCol w="2608260"/>
                <a:gridCol w="2610123"/>
              </a:tblGrid>
              <a:tr h="794385">
                <a:tc rowSpan="2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Jenis/Jenjang Pendidikan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Lembaga Pendidikan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 vMerge="1"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Negeri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Swasta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MA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02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Akademi/Perguruan Tinggi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SDLB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SMPLB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SMA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SMALB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85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Pondok Pesantren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91529" y="27407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Pendidikan (2)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991529" y="1360545"/>
          <a:ext cx="10260842" cy="8277875"/>
        </p:xfrm>
        <a:graphic>
          <a:graphicData uri="http://schemas.openxmlformats.org/drawingml/2006/table">
            <a:tbl>
              <a:tblPr/>
              <a:tblGrid>
                <a:gridCol w="6762747"/>
                <a:gridCol w="3498095"/>
              </a:tblGrid>
              <a:tr h="1129364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Saran Kesehatan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Sarana Kesehatan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Sakit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4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Sakit Bersalin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44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Puskesmas dengan Rawat Inap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Puskesmas tanpa Rawat Inap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Puskesmas Pembantu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Poliklinik/Balai Pengobatan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Tempat Praktik Dokter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Bersalin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23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Tempat Praktik Dokter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991529" y="27407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Kesehatan 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28700" y="2190426"/>
          <a:ext cx="10260842" cy="6029757"/>
        </p:xfrm>
        <a:graphic>
          <a:graphicData uri="http://schemas.openxmlformats.org/drawingml/2006/table">
            <a:tbl>
              <a:tblPr/>
              <a:tblGrid>
                <a:gridCol w="6762747"/>
                <a:gridCol w="3498095"/>
              </a:tblGrid>
              <a:tr h="1255709"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Saran Kesehatan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3080"/>
                        </a:lnSpc>
                        <a:defRPr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Gotham Bold"/>
                          <a:ea typeface="Gotham Bold"/>
                          <a:cs typeface="Gotham Bold"/>
                          <a:sym typeface="Gotham Bold"/>
                        </a:rPr>
                        <a:t>Jumlah Sarana Kesehatan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2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Rumah Bersalin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819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Tempat Praktik Bidan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819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Poskesdes (pos kesehatan desa)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2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Polindes (pondok bersalin desa)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2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Apotek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200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d-ID" alt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02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Toko khusus obat/jamu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>
                        <a:solidFill>
                          <a:schemeClr val="bg1"/>
                        </a:solidFill>
                      </a:endParaRPr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712147"/>
            <a:ext cx="8721437" cy="945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35"/>
              </a:lnSpc>
            </a:pPr>
            <a:r>
              <a:rPr lang="en-US" sz="55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Sarana Kesehatan (2)</a:t>
            </a:r>
            <a:endParaRPr lang="en-US" sz="55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186D">
                <a:alpha val="100000"/>
              </a:srgbClr>
            </a:gs>
            <a:gs pos="100000">
              <a:srgbClr val="3F7F93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638456" y="-4680750"/>
            <a:ext cx="7939607" cy="11312420"/>
            <a:chOff x="0" y="0"/>
            <a:chExt cx="406400" cy="5790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579042"/>
            </a:xfrm>
            <a:custGeom>
              <a:avLst/>
              <a:gdLst/>
              <a:ahLst/>
              <a:cxnLst/>
              <a:rect l="l" t="t" r="r" b="b"/>
              <a:pathLst>
                <a:path w="406400" h="579042">
                  <a:moveTo>
                    <a:pt x="203200" y="0"/>
                  </a:moveTo>
                  <a:lnTo>
                    <a:pt x="203200" y="0"/>
                  </a:lnTo>
                  <a:cubicBezTo>
                    <a:pt x="315424" y="0"/>
                    <a:pt x="406400" y="90976"/>
                    <a:pt x="406400" y="203200"/>
                  </a:cubicBezTo>
                  <a:lnTo>
                    <a:pt x="406400" y="375842"/>
                  </a:lnTo>
                  <a:cubicBezTo>
                    <a:pt x="406400" y="488066"/>
                    <a:pt x="315424" y="579042"/>
                    <a:pt x="203200" y="579042"/>
                  </a:cubicBezTo>
                  <a:lnTo>
                    <a:pt x="203200" y="579042"/>
                  </a:lnTo>
                  <a:cubicBezTo>
                    <a:pt x="149308" y="579042"/>
                    <a:pt x="97623" y="557634"/>
                    <a:pt x="59516" y="519526"/>
                  </a:cubicBezTo>
                  <a:cubicBezTo>
                    <a:pt x="21409" y="481419"/>
                    <a:pt x="0" y="429734"/>
                    <a:pt x="0" y="375842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blipFill>
              <a:blip r:embed="rId1"/>
              <a:stretch>
                <a:fillRect l="-56927" r="-56927"/>
              </a:stretch>
            </a:blipFill>
            <a:ln w="571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 rot="0">
            <a:off x="15985118" y="6667914"/>
            <a:ext cx="3296527" cy="6698090"/>
            <a:chOff x="0" y="0"/>
            <a:chExt cx="868221" cy="17641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221" cy="1764106"/>
            </a:xfrm>
            <a:custGeom>
              <a:avLst/>
              <a:gdLst/>
              <a:ahLst/>
              <a:cxnLst/>
              <a:rect l="l" t="t" r="r" b="b"/>
              <a:pathLst>
                <a:path w="868221" h="1764106">
                  <a:moveTo>
                    <a:pt x="434111" y="0"/>
                  </a:moveTo>
                  <a:lnTo>
                    <a:pt x="434111" y="0"/>
                  </a:lnTo>
                  <a:cubicBezTo>
                    <a:pt x="673863" y="0"/>
                    <a:pt x="868221" y="194358"/>
                    <a:pt x="868221" y="434111"/>
                  </a:cubicBezTo>
                  <a:lnTo>
                    <a:pt x="868221" y="1329996"/>
                  </a:lnTo>
                  <a:cubicBezTo>
                    <a:pt x="868221" y="1569748"/>
                    <a:pt x="673863" y="1764106"/>
                    <a:pt x="434111" y="1764106"/>
                  </a:cubicBezTo>
                  <a:lnTo>
                    <a:pt x="434111" y="1764106"/>
                  </a:lnTo>
                  <a:cubicBezTo>
                    <a:pt x="194358" y="1764106"/>
                    <a:pt x="0" y="1569748"/>
                    <a:pt x="0" y="1329996"/>
                  </a:cubicBezTo>
                  <a:lnTo>
                    <a:pt x="0" y="434111"/>
                  </a:lnTo>
                  <a:cubicBezTo>
                    <a:pt x="0" y="194358"/>
                    <a:pt x="194358" y="0"/>
                    <a:pt x="4341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68221" cy="180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-1492137" y="9779383"/>
            <a:ext cx="13134505" cy="1093805"/>
            <a:chOff x="0" y="0"/>
            <a:chExt cx="3459294" cy="2880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59293" cy="288080"/>
            </a:xfrm>
            <a:custGeom>
              <a:avLst/>
              <a:gdLst/>
              <a:ahLst/>
              <a:cxnLst/>
              <a:rect l="l" t="t" r="r" b="b"/>
              <a:pathLst>
                <a:path w="3459293" h="288080">
                  <a:moveTo>
                    <a:pt x="144040" y="0"/>
                  </a:moveTo>
                  <a:lnTo>
                    <a:pt x="3315253" y="0"/>
                  </a:lnTo>
                  <a:cubicBezTo>
                    <a:pt x="3394804" y="0"/>
                    <a:pt x="3459293" y="64489"/>
                    <a:pt x="3459293" y="144040"/>
                  </a:cubicBezTo>
                  <a:lnTo>
                    <a:pt x="3459293" y="144040"/>
                  </a:lnTo>
                  <a:cubicBezTo>
                    <a:pt x="3459293" y="182242"/>
                    <a:pt x="3444118" y="218879"/>
                    <a:pt x="3417105" y="245892"/>
                  </a:cubicBezTo>
                  <a:cubicBezTo>
                    <a:pt x="3390092" y="272905"/>
                    <a:pt x="3353455" y="288080"/>
                    <a:pt x="3315253" y="288080"/>
                  </a:cubicBezTo>
                  <a:lnTo>
                    <a:pt x="144040" y="288080"/>
                  </a:lnTo>
                  <a:cubicBezTo>
                    <a:pt x="105838" y="288080"/>
                    <a:pt x="69201" y="272905"/>
                    <a:pt x="42188" y="245892"/>
                  </a:cubicBezTo>
                  <a:cubicBezTo>
                    <a:pt x="15176" y="218879"/>
                    <a:pt x="0" y="182242"/>
                    <a:pt x="0" y="144040"/>
                  </a:cubicBezTo>
                  <a:lnTo>
                    <a:pt x="0" y="144040"/>
                  </a:lnTo>
                  <a:cubicBezTo>
                    <a:pt x="0" y="105838"/>
                    <a:pt x="15176" y="69201"/>
                    <a:pt x="42188" y="42188"/>
                  </a:cubicBezTo>
                  <a:cubicBezTo>
                    <a:pt x="69201" y="15176"/>
                    <a:pt x="105838" y="0"/>
                    <a:pt x="14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459294" cy="3261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1028700" y="3860499"/>
          <a:ext cx="12874155" cy="4324998"/>
        </p:xfrm>
        <a:graphic>
          <a:graphicData uri="http://schemas.openxmlformats.org/drawingml/2006/table">
            <a:tbl>
              <a:tblPr/>
              <a:tblGrid>
                <a:gridCol w="10626065"/>
                <a:gridCol w="2248090"/>
              </a:tblGrid>
              <a:tr h="1134157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Jumlah Posyandu Aktif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</a:t>
                      </a: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unit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0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Posyandu dengan kegiatan/pelayanan setiap sebulan sekali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4 unit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19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Posyandu dengan kegiatan/pelayanan setiap 2 bulan sekali atau lebih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 unit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19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Pos Pembinaan Terpadu (Posbindu)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0 </a:t>
                      </a: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unit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01"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Jumlah kader pelaksana (KB/kesehatan ibu dan anak)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rtlCol="0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id-ID" alt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22</a:t>
                      </a:r>
                      <a:r>
                        <a:rPr lang="en-US" sz="1900">
                          <a:solidFill>
                            <a:srgbClr val="FFFFFF"/>
                          </a:solidFill>
                          <a:latin typeface="Gotham"/>
                          <a:ea typeface="Gotham"/>
                          <a:cs typeface="Gotham"/>
                          <a:sym typeface="Gotham"/>
                        </a:rPr>
                        <a:t> orang</a:t>
                      </a:r>
                      <a:endParaRPr lang="en-US" sz="1100"/>
                    </a:p>
                  </a:txBody>
                  <a:tcPr marL="190500" marR="190500" marT="190500" marB="190500" anchor="t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1028700" y="1365643"/>
            <a:ext cx="12286420" cy="153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95"/>
              </a:lnSpc>
            </a:pPr>
            <a:r>
              <a:rPr lang="en-US" sz="4425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Upaya Kesehatan Bersumberdaya Masyarakat (UKBM) setahun terakhir</a:t>
            </a:r>
            <a:endParaRPr lang="en-US" sz="4425" b="1">
              <a:solidFill>
                <a:srgbClr val="FFFFFF"/>
              </a:solidFill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323*543"/>
  <p:tag name="TABLE_ENDDRAG_RECT" val="67*138*1323*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3862</Words>
  <Application>WPS Presentation</Application>
  <PresentationFormat>On-screen Show (4:3)</PresentationFormat>
  <Paragraphs>605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Gotham Bold</vt:lpstr>
      <vt:lpstr>Gotham</vt:lpstr>
      <vt:lpstr>Wingdings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Transforming Data into a Competitive Advantage  Presentation</dc:title>
  <dc:creator/>
  <cp:lastModifiedBy>Teluk Kijing 3</cp:lastModifiedBy>
  <cp:revision>11</cp:revision>
  <dcterms:created xsi:type="dcterms:W3CDTF">2006-08-16T00:00:00Z</dcterms:created>
  <dcterms:modified xsi:type="dcterms:W3CDTF">2025-10-07T03:34:00Z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CC075EB9C40847DCB6318C62E738C740_12</vt:lpwstr>
  </property>
  <property fmtid="{D5CDD505-2E9C-101B-9397-08002B2CF9AE}" pid="3" name="KSOProductBuildVer">
    <vt:lpwstr>1033-12.2.0.22549</vt:lpwstr>
  </property>
</Properties>
</file>