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7556500" cy="5321300"/>
  <p:notesSz cx="6858000" cy="9144000"/>
  <p:embeddedFontLst>
    <p:embeddedFont>
      <p:font typeface="Calibri (MS)" panose="020B0604020202020204" charset="0"/>
      <p:regular r:id="rId10"/>
    </p:embeddedFont>
    <p:embeddedFont>
      <p:font typeface="Calibri (MS) Bold" panose="020B0604020202020204" charset="0"/>
      <p:bold r:id="rId11"/>
    </p:embeddedFont>
    <p:embeddedFont>
      <p:font typeface="Poppins" panose="00000500000000000000" pitchFamily="2" charset="0"/>
      <p:regular r:id="rId12"/>
    </p:embeddedFont>
    <p:embeddedFont>
      <p:font typeface="Poppins Bold" panose="020B0604020202020204" charset="0"/>
      <p:bold r:id="rId13"/>
    </p:embeddedFont>
    <p:embeddedFont>
      <p:font typeface="Poppins Semi-Bold" panose="020B060402020202020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32A26-0DC8-4CA0-A948-1C1D940BE2A1}" v="3" dt="2025-12-09T03:25:58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90" d="100"/>
          <a:sy n="90" d="100"/>
        </p:scale>
        <p:origin x="1048" y="52"/>
      </p:cViewPr>
      <p:guideLst>
        <p:guide orient="horz" pos="2153"/>
        <p:guide pos="2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ermate14.02@outlook.com" userId="e7a8e14d8422c4e1" providerId="LiveId" clId="{CCA82E82-AE6E-4075-B74D-A2E476E8CDAB}"/>
    <pc:docChg chg="modSld">
      <pc:chgData name="acermate14.02@outlook.com" userId="e7a8e14d8422c4e1" providerId="LiveId" clId="{CCA82E82-AE6E-4075-B74D-A2E476E8CDAB}" dt="2025-12-16T02:31:21.532" v="161" actId="20577"/>
      <pc:docMkLst>
        <pc:docMk/>
      </pc:docMkLst>
      <pc:sldChg chg="modSp mod">
        <pc:chgData name="acermate14.02@outlook.com" userId="e7a8e14d8422c4e1" providerId="LiveId" clId="{CCA82E82-AE6E-4075-B74D-A2E476E8CDAB}" dt="2025-12-09T03:25:47.218" v="26" actId="27918"/>
        <pc:sldMkLst>
          <pc:docMk/>
          <pc:sldMk cId="0" sldId="258"/>
        </pc:sldMkLst>
        <pc:spChg chg="mod">
          <ac:chgData name="acermate14.02@outlook.com" userId="e7a8e14d8422c4e1" providerId="LiveId" clId="{CCA82E82-AE6E-4075-B74D-A2E476E8CDAB}" dt="2025-12-09T02:54:38.909" v="5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09T03:24:43.043" v="18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09T02:54:48.724" v="14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09T03:24:48.808" v="20" actId="20577"/>
          <ac:spMkLst>
            <pc:docMk/>
            <pc:sldMk cId="0" sldId="258"/>
            <ac:spMk id="17" creationId="{00000000-0000-0000-0000-000000000000}"/>
          </ac:spMkLst>
        </pc:spChg>
      </pc:sldChg>
      <pc:sldChg chg="modSp mod">
        <pc:chgData name="acermate14.02@outlook.com" userId="e7a8e14d8422c4e1" providerId="LiveId" clId="{CCA82E82-AE6E-4075-B74D-A2E476E8CDAB}" dt="2025-12-16T02:17:59.058" v="96" actId="20577"/>
        <pc:sldMkLst>
          <pc:docMk/>
          <pc:sldMk cId="0" sldId="259"/>
        </pc:sldMkLst>
        <pc:spChg chg="mod">
          <ac:chgData name="acermate14.02@outlook.com" userId="e7a8e14d8422c4e1" providerId="LiveId" clId="{CCA82E82-AE6E-4075-B74D-A2E476E8CDAB}" dt="2025-12-16T02:17:59.058" v="96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16T02:13:07.223" v="67" actId="20577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acermate14.02@outlook.com" userId="e7a8e14d8422c4e1" providerId="LiveId" clId="{CCA82E82-AE6E-4075-B74D-A2E476E8CDAB}" dt="2025-12-16T02:28:49.169" v="113" actId="27918"/>
        <pc:sldMkLst>
          <pc:docMk/>
          <pc:sldMk cId="0" sldId="260"/>
        </pc:sldMkLst>
        <pc:graphicFrameChg chg="modGraphic">
          <ac:chgData name="acermate14.02@outlook.com" userId="e7a8e14d8422c4e1" providerId="LiveId" clId="{CCA82E82-AE6E-4075-B74D-A2E476E8CDAB}" dt="2025-12-16T02:18:47.073" v="102" actId="20577"/>
          <ac:graphicFrameMkLst>
            <pc:docMk/>
            <pc:sldMk cId="0" sldId="260"/>
            <ac:graphicFrameMk id="29" creationId="{00000000-0000-0000-0000-000000000000}"/>
          </ac:graphicFrameMkLst>
        </pc:graphicFrameChg>
      </pc:sldChg>
      <pc:sldChg chg="modSp mod">
        <pc:chgData name="acermate14.02@outlook.com" userId="e7a8e14d8422c4e1" providerId="LiveId" clId="{CCA82E82-AE6E-4075-B74D-A2E476E8CDAB}" dt="2025-12-16T02:31:21.532" v="161" actId="20577"/>
        <pc:sldMkLst>
          <pc:docMk/>
          <pc:sldMk cId="0" sldId="261"/>
        </pc:sldMkLst>
        <pc:spChg chg="mod">
          <ac:chgData name="acermate14.02@outlook.com" userId="e7a8e14d8422c4e1" providerId="LiveId" clId="{CCA82E82-AE6E-4075-B74D-A2E476E8CDAB}" dt="2025-12-16T02:30:18.529" v="127" actId="20577"/>
          <ac:spMkLst>
            <pc:docMk/>
            <pc:sldMk cId="0" sldId="261"/>
            <ac:spMk id="32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16T02:30:05.623" v="123" actId="20577"/>
          <ac:spMkLst>
            <pc:docMk/>
            <pc:sldMk cId="0" sldId="261"/>
            <ac:spMk id="34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16T02:31:01.364" v="153" actId="20577"/>
          <ac:spMkLst>
            <pc:docMk/>
            <pc:sldMk cId="0" sldId="261"/>
            <ac:spMk id="36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16T02:30:48.801" v="147" actId="20577"/>
          <ac:spMkLst>
            <pc:docMk/>
            <pc:sldMk cId="0" sldId="261"/>
            <ac:spMk id="41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16T02:31:07.897" v="157" actId="20577"/>
          <ac:spMkLst>
            <pc:docMk/>
            <pc:sldMk cId="0" sldId="261"/>
            <ac:spMk id="43" creationId="{00000000-0000-0000-0000-000000000000}"/>
          </ac:spMkLst>
        </pc:spChg>
        <pc:spChg chg="mod">
          <ac:chgData name="acermate14.02@outlook.com" userId="e7a8e14d8422c4e1" providerId="LiveId" clId="{CCA82E82-AE6E-4075-B74D-A2E476E8CDAB}" dt="2025-12-16T02:31:21.532" v="161" actId="20577"/>
          <ac:spMkLst>
            <pc:docMk/>
            <pc:sldMk cId="0" sldId="261"/>
            <ac:spMk id="45" creationId="{00000000-0000-0000-0000-000000000000}"/>
          </ac:spMkLst>
        </pc:spChg>
      </pc:sldChg>
      <pc:sldChg chg="modSp mod">
        <pc:chgData name="acermate14.02@outlook.com" userId="e7a8e14d8422c4e1" providerId="LiveId" clId="{CCA82E82-AE6E-4075-B74D-A2E476E8CDAB}" dt="2025-12-09T03:28:06.416" v="28" actId="20577"/>
        <pc:sldMkLst>
          <pc:docMk/>
          <pc:sldMk cId="0" sldId="262"/>
        </pc:sldMkLst>
        <pc:spChg chg="mod">
          <ac:chgData name="acermate14.02@outlook.com" userId="e7a8e14d8422c4e1" providerId="LiveId" clId="{CCA82E82-AE6E-4075-B74D-A2E476E8CDAB}" dt="2025-12-09T03:28:06.416" v="28" actId="20577"/>
          <ac:spMkLst>
            <pc:docMk/>
            <pc:sldMk cId="0" sldId="262"/>
            <ac:spMk id="4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33070378279902"/>
          <c:y val="0.12937121261318399"/>
          <c:w val="0.63184469481717997"/>
          <c:h val="0.678942925139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Keluarga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Dusun 1</c:v>
                </c:pt>
                <c:pt idx="1">
                  <c:v>Dusun 2</c:v>
                </c:pt>
                <c:pt idx="2">
                  <c:v>Dusun 3</c:v>
                </c:pt>
                <c:pt idx="3">
                  <c:v>Dusun 4</c:v>
                </c:pt>
                <c:pt idx="4">
                  <c:v>Dusun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60</c:v>
                </c:pt>
                <c:pt idx="2">
                  <c:v>47</c:v>
                </c:pt>
                <c:pt idx="3">
                  <c:v>53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6-48FF-B92F-6D162AF90B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85392176"/>
        <c:axId val="1785386416"/>
      </c:barChart>
      <c:catAx>
        <c:axId val="1785392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386416"/>
        <c:crosses val="autoZero"/>
        <c:auto val="1"/>
        <c:lblAlgn val="ctr"/>
        <c:lblOffset val="100"/>
        <c:noMultiLvlLbl val="0"/>
      </c:catAx>
      <c:valAx>
        <c:axId val="178538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539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7d52133-37a8-4e40-bee1-4090ec078507}"/>
      </c:ext>
    </c:extLst>
  </c:chart>
  <c:spPr>
    <a:noFill/>
    <a:ln>
      <a:noFill/>
    </a:ln>
    <a:effectLst/>
  </c:spPr>
  <c:txPr>
    <a:bodyPr/>
    <a:lstStyle/>
    <a:p>
      <a:pPr>
        <a:defRPr lang="en-US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6-4CCE-A8D6-ABE27E0966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6-4CCE-A8D6-ABE27E0966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A6-4CCE-A8D6-ABE27E096639}"/>
              </c:ext>
            </c:extLst>
          </c:dPt>
          <c:cat>
            <c:strRef>
              <c:f>Sheet1!$A$2:$A$4</c:f>
              <c:strCache>
                <c:ptCount val="3"/>
                <c:pt idx="0">
                  <c:v>Sekolah</c:v>
                </c:pt>
                <c:pt idx="1">
                  <c:v>Bekerja</c:v>
                </c:pt>
                <c:pt idx="2">
                  <c:v>Tidak Bekerja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154</c:v>
                </c:pt>
                <c:pt idx="1">
                  <c:v>620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A6-4CCE-A8D6-ABE27E096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7b53173-cfc6-446d-b10a-b0b4ce207fff}"/>
      </c:ext>
    </c:extLst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95-4F98-8D17-F710F6F534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95-4F98-8D17-F710F6F534FF}"/>
              </c:ext>
            </c:extLst>
          </c:dPt>
          <c:cat>
            <c:strRef>
              <c:f>Sheet1!$A$2:$A$3</c:f>
              <c:strCache>
                <c:ptCount val="2"/>
                <c:pt idx="0">
                  <c:v>Sekolah</c:v>
                </c:pt>
                <c:pt idx="1">
                  <c:v>Tidak Sekolah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154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95-4F98-8D17-F710F6F53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4107d02-ed61-4f07-8868-3b041c86f5da}"/>
      </c:ext>
    </c:extLst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6-4FC3-9377-8084B4892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A6-4FC3-9377-8084B4892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A6-4FC3-9377-8084B4892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A6-4FC3-9377-8084B48928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A6-4FC3-9377-8084B48928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 Rp.500.000</c:v>
                </c:pt>
                <c:pt idx="1">
                  <c:v>500.000 - 1 Juta</c:v>
                </c:pt>
                <c:pt idx="2">
                  <c:v>1 Juta - 2 Juta</c:v>
                </c:pt>
                <c:pt idx="3">
                  <c:v>3 Juta - 4 Juta</c:v>
                </c:pt>
                <c:pt idx="4">
                  <c:v>&gt;4 Juta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100</c:v>
                </c:pt>
                <c:pt idx="4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A6-4FC3-9377-8084B4892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84a8681-7965-4030-8465-72d59ba2c4ce}"/>
      </c:ext>
    </c:extLst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30.svg"/><Relationship Id="rId2" Type="http://schemas.openxmlformats.org/officeDocument/2006/relationships/image" Target="../media/image8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143" y="4659751"/>
            <a:ext cx="6469714" cy="412597"/>
          </a:xfrm>
          <a:custGeom>
            <a:avLst/>
            <a:gdLst/>
            <a:ahLst/>
            <a:cxnLst/>
            <a:rect l="l" t="t" r="r" b="b"/>
            <a:pathLst>
              <a:path w="6469714" h="412597">
                <a:moveTo>
                  <a:pt x="0" y="0"/>
                </a:moveTo>
                <a:lnTo>
                  <a:pt x="6469714" y="0"/>
                </a:lnTo>
                <a:lnTo>
                  <a:pt x="6469714" y="412597"/>
                </a:lnTo>
                <a:lnTo>
                  <a:pt x="0" y="412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7999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5143" y="-963323"/>
            <a:ext cx="6469714" cy="5758523"/>
            <a:chOff x="0" y="0"/>
            <a:chExt cx="2147483647" cy="21474836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7011200" cy="2147011200"/>
            </a:xfrm>
            <a:custGeom>
              <a:avLst/>
              <a:gdLst/>
              <a:ahLst/>
              <a:cxnLst/>
              <a:rect l="l" t="t" r="r" b="b"/>
              <a:pathLst>
                <a:path w="2147483647" h="2147483647">
                  <a:moveTo>
                    <a:pt x="37096" y="0"/>
                  </a:moveTo>
                  <a:lnTo>
                    <a:pt x="2147483647" y="0"/>
                  </a:lnTo>
                  <a:cubicBezTo>
                    <a:pt x="2147483647" y="0"/>
                    <a:pt x="2147483647" y="16608"/>
                    <a:pt x="2147483647" y="37096"/>
                  </a:cubicBezTo>
                  <a:lnTo>
                    <a:pt x="2147483647" y="2147483647"/>
                  </a:lnTo>
                  <a:cubicBezTo>
                    <a:pt x="2147483647" y="2147483647"/>
                    <a:pt x="2147483647" y="2147483647"/>
                    <a:pt x="2147483647" y="2147483647"/>
                  </a:cubicBezTo>
                  <a:lnTo>
                    <a:pt x="37096" y="2147483647"/>
                  </a:lnTo>
                  <a:cubicBezTo>
                    <a:pt x="16608" y="2147483647"/>
                    <a:pt x="0" y="2147483647"/>
                    <a:pt x="0" y="2147483647"/>
                  </a:cubicBezTo>
                  <a:lnTo>
                    <a:pt x="0" y="37096"/>
                  </a:lnTo>
                  <a:cubicBezTo>
                    <a:pt x="0" y="16608"/>
                    <a:pt x="16608" y="0"/>
                    <a:pt x="37096" y="0"/>
                  </a:cubicBezTo>
                  <a:close/>
                </a:path>
              </a:pathLst>
            </a:custGeom>
            <a:solidFill>
              <a:srgbClr val="FCFC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147011200" cy="2147011200"/>
            </a:xfrm>
            <a:prstGeom prst="rect">
              <a:avLst/>
            </a:prstGeom>
          </p:spPr>
          <p:txBody>
            <a:bodyPr lIns="4" tIns="4" rIns="4" bIns="4" rtlCol="0" anchor="ctr"/>
            <a:lstStyle/>
            <a:p>
              <a:pPr algn="ctr">
                <a:lnSpc>
                  <a:spcPts val="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68259" y="2513775"/>
            <a:ext cx="2244352" cy="2281425"/>
          </a:xfrm>
          <a:custGeom>
            <a:avLst/>
            <a:gdLst/>
            <a:ahLst/>
            <a:cxnLst/>
            <a:rect l="l" t="t" r="r" b="b"/>
            <a:pathLst>
              <a:path w="2244352" h="2281425">
                <a:moveTo>
                  <a:pt x="0" y="0"/>
                </a:moveTo>
                <a:lnTo>
                  <a:pt x="2244352" y="0"/>
                </a:lnTo>
                <a:lnTo>
                  <a:pt x="2244352" y="2281425"/>
                </a:lnTo>
                <a:lnTo>
                  <a:pt x="0" y="2281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6001" y="508970"/>
            <a:ext cx="5727997" cy="125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</a:pPr>
            <a:r>
              <a:rPr lang="en-US" sz="3960" b="1">
                <a:solidFill>
                  <a:srgbClr val="2B2B2B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BOOKLET</a:t>
            </a:r>
          </a:p>
          <a:p>
            <a:pPr algn="ctr">
              <a:lnSpc>
                <a:spcPts val="4835"/>
              </a:lnSpc>
            </a:pPr>
            <a:r>
              <a:rPr lang="en-US" sz="3960" b="1">
                <a:solidFill>
                  <a:srgbClr val="2B2B2B"/>
                </a:solidFill>
                <a:latin typeface="Poppins Semi-Bold" panose="00000700000000000000"/>
                <a:ea typeface="Poppins Semi-Bold" panose="00000700000000000000"/>
                <a:cs typeface="Poppins Semi-Bold" panose="00000700000000000000"/>
                <a:sym typeface="Poppins Semi-Bold" panose="00000700000000000000"/>
              </a:rPr>
              <a:t>KONDISI KELUARGA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9470" y="1814383"/>
            <a:ext cx="4857180" cy="574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2235" spc="315" dirty="0">
                <a:solidFill>
                  <a:srgbClr val="2B2B2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DESA </a:t>
            </a:r>
            <a:r>
              <a:rPr lang="en-US" sz="2235" spc="315" dirty="0">
                <a:solidFill>
                  <a:srgbClr val="2B2B2B"/>
                </a:solidFill>
                <a:latin typeface="Poppins" panose="00000500000000000000" pitchFamily="2" charset="0"/>
                <a:ea typeface="Poppins" panose="00000500000000000000"/>
                <a:cs typeface="Poppins" panose="00000500000000000000" pitchFamily="2" charset="0"/>
                <a:sym typeface="Poppins" panose="00000500000000000000"/>
              </a:rPr>
              <a:t>BANDAR TENGGULANG</a:t>
            </a:r>
          </a:p>
          <a:p>
            <a:pPr algn="ctr">
              <a:lnSpc>
                <a:spcPts val="2210"/>
              </a:lnSpc>
            </a:pPr>
            <a:r>
              <a:rPr lang="en-US" sz="2235" spc="315" dirty="0">
                <a:solidFill>
                  <a:srgbClr val="2B2B2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TAHUN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5240" y="1441450"/>
            <a:ext cx="3121960" cy="3121960"/>
          </a:xfrm>
          <a:custGeom>
            <a:avLst/>
            <a:gdLst/>
            <a:ahLst/>
            <a:cxnLst/>
            <a:rect l="l" t="t" r="r" b="b"/>
            <a:pathLst>
              <a:path w="3121960" h="3121960">
                <a:moveTo>
                  <a:pt x="0" y="0"/>
                </a:moveTo>
                <a:lnTo>
                  <a:pt x="3121960" y="0"/>
                </a:lnTo>
                <a:lnTo>
                  <a:pt x="3121960" y="3121961"/>
                </a:lnTo>
                <a:lnTo>
                  <a:pt x="0" y="312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1685" y="1412240"/>
            <a:ext cx="3121960" cy="3121960"/>
          </a:xfrm>
          <a:custGeom>
            <a:avLst/>
            <a:gdLst/>
            <a:ahLst/>
            <a:cxnLst/>
            <a:rect l="l" t="t" r="r" b="b"/>
            <a:pathLst>
              <a:path w="3121960" h="3121960">
                <a:moveTo>
                  <a:pt x="0" y="0"/>
                </a:moveTo>
                <a:lnTo>
                  <a:pt x="3121960" y="0"/>
                </a:lnTo>
                <a:lnTo>
                  <a:pt x="3121960" y="3121961"/>
                </a:lnTo>
                <a:lnTo>
                  <a:pt x="0" y="312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8559" y="3307290"/>
            <a:ext cx="290334" cy="776386"/>
          </a:xfrm>
          <a:custGeom>
            <a:avLst/>
            <a:gdLst/>
            <a:ahLst/>
            <a:cxnLst/>
            <a:rect l="l" t="t" r="r" b="b"/>
            <a:pathLst>
              <a:path w="290334" h="776386">
                <a:moveTo>
                  <a:pt x="0" y="0"/>
                </a:moveTo>
                <a:lnTo>
                  <a:pt x="290334" y="0"/>
                </a:lnTo>
                <a:lnTo>
                  <a:pt x="290334" y="776386"/>
                </a:lnTo>
                <a:lnTo>
                  <a:pt x="0" y="776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3064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34236" y="3353892"/>
            <a:ext cx="359165" cy="729784"/>
          </a:xfrm>
          <a:custGeom>
            <a:avLst/>
            <a:gdLst/>
            <a:ahLst/>
            <a:cxnLst/>
            <a:rect l="l" t="t" r="r" b="b"/>
            <a:pathLst>
              <a:path w="359165" h="729784">
                <a:moveTo>
                  <a:pt x="0" y="0"/>
                </a:moveTo>
                <a:lnTo>
                  <a:pt x="359166" y="0"/>
                </a:lnTo>
                <a:lnTo>
                  <a:pt x="359166" y="729784"/>
                </a:lnTo>
                <a:lnTo>
                  <a:pt x="0" y="729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25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0564" y="41919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5"/>
                </a:lnTo>
                <a:lnTo>
                  <a:pt x="0" y="873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33893" y="3544671"/>
            <a:ext cx="1130352" cy="909933"/>
          </a:xfrm>
          <a:custGeom>
            <a:avLst/>
            <a:gdLst/>
            <a:ahLst/>
            <a:cxnLst/>
            <a:rect l="l" t="t" r="r" b="b"/>
            <a:pathLst>
              <a:path w="1130352" h="909933">
                <a:moveTo>
                  <a:pt x="0" y="0"/>
                </a:moveTo>
                <a:lnTo>
                  <a:pt x="1130351" y="0"/>
                </a:lnTo>
                <a:lnTo>
                  <a:pt x="1130351" y="909933"/>
                </a:lnTo>
                <a:lnTo>
                  <a:pt x="0" y="9099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24075" y="450850"/>
            <a:ext cx="3469640" cy="659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367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KEPENDUDUKAN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84691" y="1612904"/>
            <a:ext cx="2163058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JUMLAH KELUARGA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3105" y="1603379"/>
            <a:ext cx="2167979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JUMLAH PENDUDUK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0936" y="3885715"/>
            <a:ext cx="562820" cy="168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Laki-Laki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23344" y="3885715"/>
            <a:ext cx="645305" cy="168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Perempuan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84691" y="1924175"/>
            <a:ext cx="2163058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MENURUT DUSUN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2157" y="2474680"/>
            <a:ext cx="1269873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sz="3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271</a:t>
            </a:r>
            <a:endParaRPr lang="en-US" sz="28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40485" y="3458845"/>
            <a:ext cx="679346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4</a:t>
            </a:r>
            <a:r>
              <a:rPr lang="id-ID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62</a:t>
            </a:r>
            <a:endParaRPr lang="en-US" sz="20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4475" y="1914650"/>
            <a:ext cx="1925241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 1 J</a:t>
            </a:r>
            <a:r>
              <a:rPr lang="id-ID" sz="1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anuari</a:t>
            </a:r>
            <a:r>
              <a:rPr lang="en-US" sz="1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59050" y="3450590"/>
            <a:ext cx="685165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41</a:t>
            </a:r>
            <a:r>
              <a:rPr lang="id-ID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</a:t>
            </a:r>
            <a:endParaRPr lang="en-US" sz="20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-2-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133449689"/>
              </p:ext>
            </p:extLst>
          </p:nvPr>
        </p:nvGraphicFramePr>
        <p:xfrm>
          <a:off x="3856690" y="2285056"/>
          <a:ext cx="3121960" cy="157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49450" y="47004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564" y="41919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5"/>
                </a:lnTo>
                <a:lnTo>
                  <a:pt x="0" y="873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74322" y="1693721"/>
            <a:ext cx="5762832" cy="2724232"/>
            <a:chOff x="0" y="0"/>
            <a:chExt cx="2930449" cy="13852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0449" cy="1385295"/>
            </a:xfrm>
            <a:custGeom>
              <a:avLst/>
              <a:gdLst/>
              <a:ahLst/>
              <a:cxnLst/>
              <a:rect l="l" t="t" r="r" b="b"/>
              <a:pathLst>
                <a:path w="2930449" h="1385295">
                  <a:moveTo>
                    <a:pt x="44333" y="0"/>
                  </a:moveTo>
                  <a:lnTo>
                    <a:pt x="2886116" y="0"/>
                  </a:lnTo>
                  <a:cubicBezTo>
                    <a:pt x="2910600" y="0"/>
                    <a:pt x="2930449" y="19849"/>
                    <a:pt x="2930449" y="44333"/>
                  </a:cubicBezTo>
                  <a:lnTo>
                    <a:pt x="2930449" y="1340962"/>
                  </a:lnTo>
                  <a:cubicBezTo>
                    <a:pt x="2930449" y="1365446"/>
                    <a:pt x="2910600" y="1385295"/>
                    <a:pt x="2886116" y="1385295"/>
                  </a:cubicBezTo>
                  <a:lnTo>
                    <a:pt x="44333" y="1385295"/>
                  </a:lnTo>
                  <a:cubicBezTo>
                    <a:pt x="32575" y="1385295"/>
                    <a:pt x="21299" y="1380624"/>
                    <a:pt x="12985" y="1372310"/>
                  </a:cubicBezTo>
                  <a:cubicBezTo>
                    <a:pt x="4671" y="1363996"/>
                    <a:pt x="0" y="1352720"/>
                    <a:pt x="0" y="1340962"/>
                  </a:cubicBezTo>
                  <a:lnTo>
                    <a:pt x="0" y="44333"/>
                  </a:lnTo>
                  <a:cubicBezTo>
                    <a:pt x="0" y="19849"/>
                    <a:pt x="19849" y="0"/>
                    <a:pt x="443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30449" cy="1432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8584" y="1614442"/>
            <a:ext cx="5762832" cy="2724232"/>
            <a:chOff x="0" y="0"/>
            <a:chExt cx="2930449" cy="13852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30449" cy="1385295"/>
            </a:xfrm>
            <a:custGeom>
              <a:avLst/>
              <a:gdLst/>
              <a:ahLst/>
              <a:cxnLst/>
              <a:rect l="l" t="t" r="r" b="b"/>
              <a:pathLst>
                <a:path w="2930449" h="1385295">
                  <a:moveTo>
                    <a:pt x="44333" y="0"/>
                  </a:moveTo>
                  <a:lnTo>
                    <a:pt x="2886116" y="0"/>
                  </a:lnTo>
                  <a:cubicBezTo>
                    <a:pt x="2910600" y="0"/>
                    <a:pt x="2930449" y="19849"/>
                    <a:pt x="2930449" y="44333"/>
                  </a:cubicBezTo>
                  <a:lnTo>
                    <a:pt x="2930449" y="1340962"/>
                  </a:lnTo>
                  <a:cubicBezTo>
                    <a:pt x="2930449" y="1365446"/>
                    <a:pt x="2910600" y="1385295"/>
                    <a:pt x="2886116" y="1385295"/>
                  </a:cubicBezTo>
                  <a:lnTo>
                    <a:pt x="44333" y="1385295"/>
                  </a:lnTo>
                  <a:cubicBezTo>
                    <a:pt x="32575" y="1385295"/>
                    <a:pt x="21299" y="1380624"/>
                    <a:pt x="12985" y="1372310"/>
                  </a:cubicBezTo>
                  <a:cubicBezTo>
                    <a:pt x="4671" y="1363996"/>
                    <a:pt x="0" y="1352720"/>
                    <a:pt x="0" y="1340962"/>
                  </a:cubicBezTo>
                  <a:lnTo>
                    <a:pt x="0" y="44333"/>
                  </a:lnTo>
                  <a:cubicBezTo>
                    <a:pt x="0" y="19849"/>
                    <a:pt x="19849" y="0"/>
                    <a:pt x="443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930449" cy="1432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20755" y="1636073"/>
            <a:ext cx="4929110" cy="248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0"/>
              </a:lnSpc>
            </a:pPr>
            <a:r>
              <a:rPr lang="en-US" sz="2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KEPENDUDUKAN ............................................</a:t>
            </a:r>
          </a:p>
          <a:p>
            <a:pPr algn="just">
              <a:lnSpc>
                <a:spcPts val="3940"/>
              </a:lnSpc>
            </a:pPr>
            <a:r>
              <a:rPr lang="en-US" sz="2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KEGIATAN PENDUDUK ....................................</a:t>
            </a:r>
          </a:p>
          <a:p>
            <a:pPr algn="just">
              <a:lnSpc>
                <a:spcPts val="3940"/>
              </a:lnSpc>
            </a:pPr>
            <a:r>
              <a:rPr lang="en-US" sz="2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EKONOMI .......................................................</a:t>
            </a:r>
          </a:p>
          <a:p>
            <a:pPr algn="just">
              <a:lnSpc>
                <a:spcPts val="3940"/>
              </a:lnSpc>
            </a:pPr>
            <a:r>
              <a:rPr lang="en-US" sz="2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PERUMAHAN ..................................................</a:t>
            </a:r>
          </a:p>
          <a:p>
            <a:pPr algn="just">
              <a:lnSpc>
                <a:spcPts val="3940"/>
              </a:lnSpc>
            </a:pPr>
            <a:r>
              <a:rPr lang="en-US" sz="2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KESEJAHTERAAN .............................................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7050" y="374650"/>
            <a:ext cx="3886200" cy="74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DAFTAR</a:t>
            </a:r>
            <a:r>
              <a:rPr lang="en-US" sz="44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ISI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55220" y="1636073"/>
            <a:ext cx="128736" cy="248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</a:t>
            </a: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3</a:t>
            </a: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4</a:t>
            </a: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5</a:t>
            </a: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6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-1-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800" y="856185"/>
            <a:ext cx="3099236" cy="3775267"/>
            <a:chOff x="0" y="0"/>
            <a:chExt cx="1575988" cy="2115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5988" cy="2115112"/>
            </a:xfrm>
            <a:custGeom>
              <a:avLst/>
              <a:gdLst/>
              <a:ahLst/>
              <a:cxnLst/>
              <a:rect l="l" t="t" r="r" b="b"/>
              <a:pathLst>
                <a:path w="1575988" h="2115112">
                  <a:moveTo>
                    <a:pt x="0" y="0"/>
                  </a:moveTo>
                  <a:lnTo>
                    <a:pt x="1575988" y="0"/>
                  </a:lnTo>
                  <a:lnTo>
                    <a:pt x="1575988" y="2115112"/>
                  </a:lnTo>
                  <a:lnTo>
                    <a:pt x="0" y="2115112"/>
                  </a:lnTo>
                  <a:close/>
                </a:path>
              </a:pathLst>
            </a:custGeom>
            <a:solidFill>
              <a:srgbClr val="F3F4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5988" cy="2162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55614" y="856186"/>
            <a:ext cx="3099236" cy="3775266"/>
            <a:chOff x="0" y="0"/>
            <a:chExt cx="1575988" cy="21151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5988" cy="2115112"/>
            </a:xfrm>
            <a:custGeom>
              <a:avLst/>
              <a:gdLst/>
              <a:ahLst/>
              <a:cxnLst/>
              <a:rect l="l" t="t" r="r" b="b"/>
              <a:pathLst>
                <a:path w="1575988" h="2115112">
                  <a:moveTo>
                    <a:pt x="0" y="0"/>
                  </a:moveTo>
                  <a:lnTo>
                    <a:pt x="1575988" y="0"/>
                  </a:lnTo>
                  <a:lnTo>
                    <a:pt x="1575988" y="2115112"/>
                  </a:lnTo>
                  <a:lnTo>
                    <a:pt x="0" y="2115112"/>
                  </a:lnTo>
                  <a:close/>
                </a:path>
              </a:pathLst>
            </a:custGeom>
            <a:solidFill>
              <a:srgbClr val="F3F4E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75988" cy="2162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70564" y="41919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5"/>
                </a:lnTo>
                <a:lnTo>
                  <a:pt x="0" y="873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15018" y="493795"/>
            <a:ext cx="386872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KEGIATAN PENDUDUK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4891" y="1424212"/>
            <a:ext cx="2315053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PENDUDUK DEWASA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47818" y="1468616"/>
            <a:ext cx="3120748" cy="29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PENDUDUK ANAK-ANAK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3732" y="3956050"/>
            <a:ext cx="2607700" cy="54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id-ID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88,50 %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penduduk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berusia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anak-anak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di Desa Bandar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Tenggulang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sedang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bersekolah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,</a:t>
            </a:r>
          </a:p>
          <a:p>
            <a:pPr algn="ctr">
              <a:lnSpc>
                <a:spcPts val="1410"/>
              </a:lnSpc>
            </a:pP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sementara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id-ID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11,50 %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lainnya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tidak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bersekolah</a:t>
            </a:r>
            <a:endParaRPr lang="en-US" sz="1005" dirty="0">
              <a:solidFill>
                <a:srgbClr val="000000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8568" y="3857814"/>
            <a:ext cx="2607700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Penduduk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dewasa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di Desa Bandar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Tenggulang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yang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sedang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bersekolah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sebanyak</a:t>
            </a: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id-ID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17,62</a:t>
            </a: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, yang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bekerja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sebanyak</a:t>
            </a: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id-ID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70,94</a:t>
            </a: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, dan  </a:t>
            </a:r>
            <a:r>
              <a:rPr lang="id-ID" sz="1200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11,44</a:t>
            </a:r>
            <a:r>
              <a:rPr lang="en-US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id-ID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%</a:t>
            </a:r>
            <a:r>
              <a:rPr lang="en-US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lainnya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tidak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bekerja</a:t>
            </a:r>
            <a:endParaRPr lang="en-US" sz="1005" dirty="0">
              <a:solidFill>
                <a:srgbClr val="000000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76754393"/>
              </p:ext>
            </p:extLst>
          </p:nvPr>
        </p:nvGraphicFramePr>
        <p:xfrm>
          <a:off x="577850" y="1811655"/>
          <a:ext cx="3200400" cy="201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4390724"/>
              </p:ext>
            </p:extLst>
          </p:nvPr>
        </p:nvGraphicFramePr>
        <p:xfrm>
          <a:off x="3854450" y="1822450"/>
          <a:ext cx="3200400" cy="201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-3-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9450" y="47004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771" y="1148577"/>
            <a:ext cx="3302254" cy="1515872"/>
            <a:chOff x="0" y="0"/>
            <a:chExt cx="1679224" cy="86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9224" cy="865080"/>
            </a:xfrm>
            <a:custGeom>
              <a:avLst/>
              <a:gdLst/>
              <a:ahLst/>
              <a:cxnLst/>
              <a:rect l="l" t="t" r="r" b="b"/>
              <a:pathLst>
                <a:path w="1679224" h="865080">
                  <a:moveTo>
                    <a:pt x="60955" y="0"/>
                  </a:moveTo>
                  <a:lnTo>
                    <a:pt x="1618269" y="0"/>
                  </a:lnTo>
                  <a:cubicBezTo>
                    <a:pt x="1651934" y="0"/>
                    <a:pt x="1679224" y="27291"/>
                    <a:pt x="1679224" y="60955"/>
                  </a:cubicBezTo>
                  <a:lnTo>
                    <a:pt x="1679224" y="804124"/>
                  </a:lnTo>
                  <a:cubicBezTo>
                    <a:pt x="1679224" y="837789"/>
                    <a:pt x="1651934" y="865080"/>
                    <a:pt x="1618269" y="865080"/>
                  </a:cubicBezTo>
                  <a:lnTo>
                    <a:pt x="60955" y="865080"/>
                  </a:lnTo>
                  <a:cubicBezTo>
                    <a:pt x="27291" y="865080"/>
                    <a:pt x="0" y="837789"/>
                    <a:pt x="0" y="804124"/>
                  </a:cubicBezTo>
                  <a:lnTo>
                    <a:pt x="0" y="60955"/>
                  </a:lnTo>
                  <a:cubicBezTo>
                    <a:pt x="0" y="27291"/>
                    <a:pt x="27291" y="0"/>
                    <a:pt x="60955" y="0"/>
                  </a:cubicBezTo>
                  <a:close/>
                </a:path>
              </a:pathLst>
            </a:custGeom>
            <a:solidFill>
              <a:srgbClr val="E3F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79224" cy="912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022671" y="1326926"/>
            <a:ext cx="1501746" cy="987398"/>
          </a:xfrm>
          <a:custGeom>
            <a:avLst/>
            <a:gdLst/>
            <a:ahLst/>
            <a:cxnLst/>
            <a:rect l="l" t="t" r="r" b="b"/>
            <a:pathLst>
              <a:path w="1501746" h="987398">
                <a:moveTo>
                  <a:pt x="0" y="0"/>
                </a:moveTo>
                <a:lnTo>
                  <a:pt x="1501746" y="0"/>
                </a:lnTo>
                <a:lnTo>
                  <a:pt x="1501746" y="987398"/>
                </a:lnTo>
                <a:lnTo>
                  <a:pt x="0" y="9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0564" y="14657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4"/>
                </a:lnTo>
                <a:lnTo>
                  <a:pt x="0" y="873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925370" y="1148577"/>
            <a:ext cx="3302254" cy="3603338"/>
            <a:chOff x="0" y="0"/>
            <a:chExt cx="1679224" cy="18323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9224" cy="1832328"/>
            </a:xfrm>
            <a:custGeom>
              <a:avLst/>
              <a:gdLst/>
              <a:ahLst/>
              <a:cxnLst/>
              <a:rect l="l" t="t" r="r" b="b"/>
              <a:pathLst>
                <a:path w="1679224" h="1832328">
                  <a:moveTo>
                    <a:pt x="60955" y="0"/>
                  </a:moveTo>
                  <a:lnTo>
                    <a:pt x="1618269" y="0"/>
                  </a:lnTo>
                  <a:cubicBezTo>
                    <a:pt x="1651934" y="0"/>
                    <a:pt x="1679224" y="27291"/>
                    <a:pt x="1679224" y="60955"/>
                  </a:cubicBezTo>
                  <a:lnTo>
                    <a:pt x="1679224" y="1771373"/>
                  </a:lnTo>
                  <a:cubicBezTo>
                    <a:pt x="1679224" y="1805038"/>
                    <a:pt x="1651934" y="1832328"/>
                    <a:pt x="1618269" y="1832328"/>
                  </a:cubicBezTo>
                  <a:lnTo>
                    <a:pt x="60955" y="1832328"/>
                  </a:lnTo>
                  <a:cubicBezTo>
                    <a:pt x="27291" y="1832328"/>
                    <a:pt x="0" y="1805038"/>
                    <a:pt x="0" y="1771373"/>
                  </a:cubicBezTo>
                  <a:lnTo>
                    <a:pt x="0" y="60955"/>
                  </a:lnTo>
                  <a:cubicBezTo>
                    <a:pt x="0" y="27291"/>
                    <a:pt x="27291" y="0"/>
                    <a:pt x="60955" y="0"/>
                  </a:cubicBezTo>
                  <a:close/>
                </a:path>
              </a:pathLst>
            </a:custGeom>
            <a:solidFill>
              <a:srgbClr val="E3F8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679224" cy="1879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5544" y="2829486"/>
            <a:ext cx="3302254" cy="1922430"/>
            <a:chOff x="0" y="0"/>
            <a:chExt cx="1679224" cy="86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79224" cy="865080"/>
            </a:xfrm>
            <a:custGeom>
              <a:avLst/>
              <a:gdLst/>
              <a:ahLst/>
              <a:cxnLst/>
              <a:rect l="l" t="t" r="r" b="b"/>
              <a:pathLst>
                <a:path w="1679224" h="865080">
                  <a:moveTo>
                    <a:pt x="60955" y="0"/>
                  </a:moveTo>
                  <a:lnTo>
                    <a:pt x="1618269" y="0"/>
                  </a:lnTo>
                  <a:cubicBezTo>
                    <a:pt x="1651934" y="0"/>
                    <a:pt x="1679224" y="27291"/>
                    <a:pt x="1679224" y="60955"/>
                  </a:cubicBezTo>
                  <a:lnTo>
                    <a:pt x="1679224" y="804124"/>
                  </a:lnTo>
                  <a:cubicBezTo>
                    <a:pt x="1679224" y="837789"/>
                    <a:pt x="1651934" y="865080"/>
                    <a:pt x="1618269" y="865080"/>
                  </a:cubicBezTo>
                  <a:lnTo>
                    <a:pt x="60955" y="865080"/>
                  </a:lnTo>
                  <a:cubicBezTo>
                    <a:pt x="27291" y="865080"/>
                    <a:pt x="0" y="837789"/>
                    <a:pt x="0" y="804124"/>
                  </a:cubicBezTo>
                  <a:lnTo>
                    <a:pt x="0" y="60955"/>
                  </a:lnTo>
                  <a:cubicBezTo>
                    <a:pt x="0" y="27291"/>
                    <a:pt x="27291" y="0"/>
                    <a:pt x="60955" y="0"/>
                  </a:cubicBezTo>
                  <a:close/>
                </a:path>
              </a:pathLst>
            </a:custGeom>
            <a:solidFill>
              <a:srgbClr val="E3F8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679224" cy="912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07547" y="1237208"/>
            <a:ext cx="216870" cy="2168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879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597150" y="146050"/>
            <a:ext cx="2362200" cy="638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EKONOMI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8893" y="1273623"/>
            <a:ext cx="1434484" cy="90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1275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Sumber</a:t>
            </a:r>
            <a:r>
              <a:rPr lang="en-US" sz="127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en-US" sz="1275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penghasilan</a:t>
            </a:r>
            <a:r>
              <a:rPr lang="en-US" sz="127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en-US" sz="1275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utama</a:t>
            </a:r>
            <a:r>
              <a:rPr lang="en-US" sz="127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27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penduduk</a:t>
            </a:r>
            <a:r>
              <a:rPr lang="en-US" sz="127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Desa Bandar </a:t>
            </a:r>
            <a:r>
              <a:rPr lang="en-US" sz="127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Tenggulang</a:t>
            </a:r>
            <a:r>
              <a:rPr lang="en-US" sz="127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27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adalah</a:t>
            </a:r>
            <a:endParaRPr lang="en-US" sz="1275" dirty="0">
              <a:solidFill>
                <a:srgbClr val="000000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41835" y="1267460"/>
            <a:ext cx="2269325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</a:pPr>
            <a:r>
              <a:rPr lang="en-US" sz="2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JENIS PEKERJAAN KEPALA KELUARGA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3871" y="2866742"/>
            <a:ext cx="3657600" cy="398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Persentase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Rumah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Tangga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Menurut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</a:p>
          <a:p>
            <a:pPr algn="ctr">
              <a:lnSpc>
                <a:spcPts val="1785"/>
              </a:lnSpc>
            </a:pP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Total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Pendapatan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Rumah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Tangga</a:t>
            </a:r>
            <a:endParaRPr lang="en-US" sz="12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9598" y="2241326"/>
            <a:ext cx="1573073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1275" b="1" dirty="0">
                <a:solidFill>
                  <a:schemeClr val="accent6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PERKEBUNAN SAWIT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307547" y="3126012"/>
            <a:ext cx="216870" cy="2168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879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027513" y="1237208"/>
            <a:ext cx="216870" cy="2168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879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165894794"/>
              </p:ext>
            </p:extLst>
          </p:nvPr>
        </p:nvGraphicFramePr>
        <p:xfrm>
          <a:off x="72536" y="3207232"/>
          <a:ext cx="3149694" cy="156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38151"/>
              </p:ext>
            </p:extLst>
          </p:nvPr>
        </p:nvGraphicFramePr>
        <p:xfrm>
          <a:off x="4159250" y="1852930"/>
          <a:ext cx="2856858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Jenis </a:t>
                      </a:r>
                      <a:r>
                        <a:rPr lang="en-US" sz="1200" dirty="0" err="1"/>
                        <a:t>Pekerjaan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Kepala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Keluarga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Jumlah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 err="1"/>
                        <a:t>Petani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altLang="id-ID" sz="1100" dirty="0"/>
                        <a:t>484</a:t>
                      </a:r>
                      <a:endParaRPr lang="en-US" altLang="id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 err="1"/>
                        <a:t>Buruh</a:t>
                      </a:r>
                      <a:r>
                        <a:rPr lang="en-US" sz="1100" dirty="0"/>
                        <a:t> Harian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altLang="id-ID" sz="1100" dirty="0"/>
                        <a:t>130</a:t>
                      </a:r>
                      <a:endParaRPr lang="en-US" altLang="id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 err="1"/>
                        <a:t>Pedangang</a:t>
                      </a:r>
                      <a:r>
                        <a:rPr lang="en-US" sz="1100" dirty="0"/>
                        <a:t> kaki lima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altLang="id-ID" sz="1100" dirty="0"/>
                        <a:t>2</a:t>
                      </a:r>
                      <a:endParaRPr lang="en-US" altLang="id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 err="1"/>
                        <a:t>Wiraswasta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altLang="id-ID" sz="1100" dirty="0"/>
                        <a:t>20</a:t>
                      </a:r>
                      <a:endParaRPr lang="en-US" altLang="id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 err="1"/>
                        <a:t>Polri</a:t>
                      </a:r>
                      <a:r>
                        <a:rPr lang="en-US" sz="1100" dirty="0"/>
                        <a:t>/TNI/PNS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altLang="id-ID" sz="1100" dirty="0"/>
                        <a:t>12</a:t>
                      </a:r>
                      <a:endParaRPr lang="en-US" altLang="id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 err="1"/>
                        <a:t>Karyawan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Swasta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altLang="id-ID" sz="1100" dirty="0"/>
                        <a:t>20</a:t>
                      </a:r>
                      <a:endParaRPr lang="en-US" altLang="id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/>
                        <a:t>Guru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altLang="id-ID" sz="1100" dirty="0"/>
                        <a:t>30</a:t>
                      </a:r>
                      <a:endParaRPr lang="en-US" altLang="id-ID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r>
                        <a:rPr lang="en-US" sz="1100" dirty="0" err="1"/>
                        <a:t>Tukang</a:t>
                      </a:r>
                      <a:r>
                        <a:rPr lang="en-US" sz="1100" dirty="0"/>
                        <a:t> Kayu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id-ID" sz="11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dirty="0" err="1"/>
                        <a:t>Lainnya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id-ID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-4-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9450" y="47766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564" y="261102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4"/>
                </a:lnTo>
                <a:lnTo>
                  <a:pt x="0" y="873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6381" y="1331473"/>
            <a:ext cx="914363" cy="9143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21993" y="1513264"/>
            <a:ext cx="683140" cy="550781"/>
          </a:xfrm>
          <a:custGeom>
            <a:avLst/>
            <a:gdLst/>
            <a:ahLst/>
            <a:cxnLst/>
            <a:rect l="l" t="t" r="r" b="b"/>
            <a:pathLst>
              <a:path w="683140" h="550781">
                <a:moveTo>
                  <a:pt x="0" y="0"/>
                </a:moveTo>
                <a:lnTo>
                  <a:pt x="683139" y="0"/>
                </a:lnTo>
                <a:lnTo>
                  <a:pt x="683139" y="550781"/>
                </a:lnTo>
                <a:lnTo>
                  <a:pt x="0" y="550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06381" y="2567580"/>
            <a:ext cx="914363" cy="9143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6381" y="3803687"/>
            <a:ext cx="914363" cy="91436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985033" y="1331473"/>
            <a:ext cx="914363" cy="91436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85033" y="2567580"/>
            <a:ext cx="914363" cy="91436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985033" y="3803687"/>
            <a:ext cx="914363" cy="91436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721993" y="2664426"/>
            <a:ext cx="650406" cy="720671"/>
          </a:xfrm>
          <a:custGeom>
            <a:avLst/>
            <a:gdLst/>
            <a:ahLst/>
            <a:cxnLst/>
            <a:rect l="l" t="t" r="r" b="b"/>
            <a:pathLst>
              <a:path w="650406" h="720671">
                <a:moveTo>
                  <a:pt x="0" y="0"/>
                </a:moveTo>
                <a:lnTo>
                  <a:pt x="650405" y="0"/>
                </a:lnTo>
                <a:lnTo>
                  <a:pt x="650405" y="720671"/>
                </a:lnTo>
                <a:lnTo>
                  <a:pt x="0" y="720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40521" y="3941277"/>
            <a:ext cx="613349" cy="639183"/>
          </a:xfrm>
          <a:custGeom>
            <a:avLst/>
            <a:gdLst/>
            <a:ahLst/>
            <a:cxnLst/>
            <a:rect l="l" t="t" r="r" b="b"/>
            <a:pathLst>
              <a:path w="613349" h="639183">
                <a:moveTo>
                  <a:pt x="0" y="0"/>
                </a:moveTo>
                <a:lnTo>
                  <a:pt x="613349" y="0"/>
                </a:lnTo>
                <a:lnTo>
                  <a:pt x="613349" y="639183"/>
                </a:lnTo>
                <a:lnTo>
                  <a:pt x="0" y="6391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103977" y="1395625"/>
            <a:ext cx="676476" cy="688525"/>
          </a:xfrm>
          <a:custGeom>
            <a:avLst/>
            <a:gdLst/>
            <a:ahLst/>
            <a:cxnLst/>
            <a:rect l="l" t="t" r="r" b="b"/>
            <a:pathLst>
              <a:path w="676476" h="688525">
                <a:moveTo>
                  <a:pt x="0" y="0"/>
                </a:moveTo>
                <a:lnTo>
                  <a:pt x="676476" y="0"/>
                </a:lnTo>
                <a:lnTo>
                  <a:pt x="676476" y="688525"/>
                </a:lnTo>
                <a:lnTo>
                  <a:pt x="0" y="688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164901" y="2674724"/>
            <a:ext cx="554627" cy="649637"/>
          </a:xfrm>
          <a:custGeom>
            <a:avLst/>
            <a:gdLst/>
            <a:ahLst/>
            <a:cxnLst/>
            <a:rect l="l" t="t" r="r" b="b"/>
            <a:pathLst>
              <a:path w="554627" h="649637">
                <a:moveTo>
                  <a:pt x="0" y="0"/>
                </a:moveTo>
                <a:lnTo>
                  <a:pt x="554628" y="0"/>
                </a:lnTo>
                <a:lnTo>
                  <a:pt x="554628" y="649637"/>
                </a:lnTo>
                <a:lnTo>
                  <a:pt x="0" y="6496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187539" y="4006192"/>
            <a:ext cx="509352" cy="509352"/>
          </a:xfrm>
          <a:custGeom>
            <a:avLst/>
            <a:gdLst/>
            <a:ahLst/>
            <a:cxnLst/>
            <a:rect l="l" t="t" r="r" b="b"/>
            <a:pathLst>
              <a:path w="509352" h="509352">
                <a:moveTo>
                  <a:pt x="0" y="0"/>
                </a:moveTo>
                <a:lnTo>
                  <a:pt x="509352" y="0"/>
                </a:lnTo>
                <a:lnTo>
                  <a:pt x="509352" y="509352"/>
                </a:lnTo>
                <a:lnTo>
                  <a:pt x="0" y="509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150367" y="246253"/>
            <a:ext cx="3255766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PERUMAHAN</a:t>
            </a:r>
            <a:endParaRPr lang="en-US" sz="40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96659" y="1407851"/>
            <a:ext cx="1636913" cy="3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0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status kepemilikan bangunan rumah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6659" y="2666896"/>
            <a:ext cx="2269325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sumber air minum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6659" y="3922336"/>
            <a:ext cx="2269325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sumber penerangan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75622" y="1887093"/>
            <a:ext cx="1134662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 err="1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milik</a:t>
            </a: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275" dirty="0" err="1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sendiri</a:t>
            </a:r>
            <a:endParaRPr lang="en-US" sz="1275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717974" y="1801033"/>
            <a:ext cx="621647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90</a:t>
            </a:r>
            <a:r>
              <a:rPr lang="en-US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387870" y="3032597"/>
            <a:ext cx="1134662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Air Isi </a:t>
            </a:r>
            <a:r>
              <a:rPr lang="en-US" sz="1275" dirty="0" err="1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Ulang</a:t>
            </a:r>
            <a:endParaRPr lang="en-US" sz="1275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696659" y="2946536"/>
            <a:ext cx="62164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sz="24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50</a:t>
            </a:r>
            <a:r>
              <a:rPr lang="en-US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63192" y="4251469"/>
            <a:ext cx="1134662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PLN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96659" y="4175664"/>
            <a:ext cx="818457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99</a:t>
            </a:r>
            <a:r>
              <a:rPr lang="en-US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70846" y="1407851"/>
            <a:ext cx="1636913" cy="3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0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bahan bakar</a:t>
            </a:r>
          </a:p>
          <a:p>
            <a:pPr algn="l">
              <a:lnSpc>
                <a:spcPts val="1390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memasak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070846" y="2666896"/>
            <a:ext cx="2269325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 dirty="0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Jenis </a:t>
            </a:r>
            <a:r>
              <a:rPr lang="en-US" sz="1275" b="1" dirty="0" err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Kloset</a:t>
            </a:r>
            <a:endParaRPr lang="en-US" sz="1275" b="1" dirty="0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070846" y="3922336"/>
            <a:ext cx="2269325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tempat pembuangan tinja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92493" y="1896093"/>
            <a:ext cx="1134662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Gas LPG 3 Kg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92065" y="1800860"/>
            <a:ext cx="734695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99</a:t>
            </a:r>
            <a:r>
              <a:rPr lang="en-US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28494" y="3032597"/>
            <a:ext cx="1134662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Leher Angsa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070846" y="2946536"/>
            <a:ext cx="62164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sz="24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99</a:t>
            </a:r>
            <a:r>
              <a:rPr lang="en-US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28494" y="4261725"/>
            <a:ext cx="1134662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tangki septik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070846" y="4175664"/>
            <a:ext cx="621647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99</a:t>
            </a:r>
            <a:r>
              <a:rPr 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%</a:t>
            </a:r>
          </a:p>
        </p:txBody>
      </p:sp>
      <p:sp>
        <p:nvSpPr>
          <p:cNvPr id="46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-5-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49450" y="47766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564" y="261102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4"/>
                </a:lnTo>
                <a:lnTo>
                  <a:pt x="0" y="873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4845" y="1289050"/>
            <a:ext cx="2215923" cy="437168"/>
            <a:chOff x="0" y="0"/>
            <a:chExt cx="2954564" cy="58289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ANAK YATIM</a:t>
                </a: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944845" y="3744617"/>
            <a:ext cx="2215923" cy="437168"/>
            <a:chOff x="0" y="0"/>
            <a:chExt cx="2954564" cy="58289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JANDA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4399232" y="1289050"/>
            <a:ext cx="2215923" cy="437168"/>
            <a:chOff x="0" y="0"/>
            <a:chExt cx="2954564" cy="58289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DISABILITAS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944845" y="2432050"/>
            <a:ext cx="2215923" cy="437168"/>
            <a:chOff x="0" y="0"/>
            <a:chExt cx="2954564" cy="58289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  <a:spcBef>
                    <a:spcPts val="600"/>
                  </a:spcBef>
                </a:pPr>
                <a:r>
                  <a:rPr lang="en-US" sz="1275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ANAK </a:t>
                </a: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STUNTING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4399232" y="2869219"/>
            <a:ext cx="2215923" cy="639831"/>
            <a:chOff x="0" y="0"/>
            <a:chExt cx="2954564" cy="853108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2954564" cy="853108"/>
              <a:chOff x="0" y="0"/>
              <a:chExt cx="1126816" cy="32536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26816" cy="325360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325360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297409"/>
                    </a:lnTo>
                    <a:cubicBezTo>
                      <a:pt x="1126816" y="312846"/>
                      <a:pt x="1114302" y="325360"/>
                      <a:pt x="1098866" y="325360"/>
                    </a:cubicBezTo>
                    <a:lnTo>
                      <a:pt x="27950" y="325360"/>
                    </a:lnTo>
                    <a:cubicBezTo>
                      <a:pt x="12514" y="325360"/>
                      <a:pt x="0" y="312846"/>
                      <a:pt x="0" y="297409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1126816" cy="3729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72362" y="63317"/>
              <a:ext cx="2809841" cy="726475"/>
              <a:chOff x="0" y="0"/>
              <a:chExt cx="1071621" cy="27706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071621" cy="277064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277064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247674"/>
                    </a:lnTo>
                    <a:cubicBezTo>
                      <a:pt x="1071621" y="263906"/>
                      <a:pt x="1058463" y="277064"/>
                      <a:pt x="1042231" y="277064"/>
                    </a:cubicBezTo>
                    <a:lnTo>
                      <a:pt x="29390" y="277064"/>
                    </a:lnTo>
                    <a:cubicBezTo>
                      <a:pt x="13158" y="277064"/>
                      <a:pt x="0" y="263906"/>
                      <a:pt x="0" y="247674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1071621" cy="3246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PENDERITA</a:t>
                </a:r>
                <a:r>
                  <a:rPr lang="en-US" sz="1275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 PENYAKIT </a:t>
                </a: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MENAHUN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sp>
        <p:nvSpPr>
          <p:cNvPr id="38" name="Freeform 38"/>
          <p:cNvSpPr/>
          <p:nvPr/>
        </p:nvSpPr>
        <p:spPr>
          <a:xfrm>
            <a:off x="1022983" y="1363803"/>
            <a:ext cx="510615" cy="886100"/>
          </a:xfrm>
          <a:custGeom>
            <a:avLst/>
            <a:gdLst/>
            <a:ahLst/>
            <a:cxnLst/>
            <a:rect l="l" t="t" r="r" b="b"/>
            <a:pathLst>
              <a:path w="510615" h="886100">
                <a:moveTo>
                  <a:pt x="0" y="0"/>
                </a:moveTo>
                <a:lnTo>
                  <a:pt x="510615" y="0"/>
                </a:lnTo>
                <a:lnTo>
                  <a:pt x="510615" y="886100"/>
                </a:lnTo>
                <a:lnTo>
                  <a:pt x="0" y="88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668501" y="1390559"/>
            <a:ext cx="492267" cy="832587"/>
          </a:xfrm>
          <a:custGeom>
            <a:avLst/>
            <a:gdLst/>
            <a:ahLst/>
            <a:cxnLst/>
            <a:rect l="l" t="t" r="r" b="b"/>
            <a:pathLst>
              <a:path w="492267" h="832587">
                <a:moveTo>
                  <a:pt x="0" y="0"/>
                </a:moveTo>
                <a:lnTo>
                  <a:pt x="492267" y="0"/>
                </a:lnTo>
                <a:lnTo>
                  <a:pt x="492267" y="832587"/>
                </a:lnTo>
                <a:lnTo>
                  <a:pt x="0" y="832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859436" y="3820285"/>
            <a:ext cx="811128" cy="868678"/>
          </a:xfrm>
          <a:custGeom>
            <a:avLst/>
            <a:gdLst/>
            <a:ahLst/>
            <a:cxnLst/>
            <a:rect l="l" t="t" r="r" b="b"/>
            <a:pathLst>
              <a:path w="811128" h="868678">
                <a:moveTo>
                  <a:pt x="0" y="0"/>
                </a:moveTo>
                <a:lnTo>
                  <a:pt x="811128" y="0"/>
                </a:lnTo>
                <a:lnTo>
                  <a:pt x="811128" y="868677"/>
                </a:lnTo>
                <a:lnTo>
                  <a:pt x="0" y="8686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38526" y="2566599"/>
            <a:ext cx="869494" cy="886108"/>
          </a:xfrm>
          <a:custGeom>
            <a:avLst/>
            <a:gdLst/>
            <a:ahLst/>
            <a:cxnLst/>
            <a:rect l="l" t="t" r="r" b="b"/>
            <a:pathLst>
              <a:path w="869494" h="886108">
                <a:moveTo>
                  <a:pt x="0" y="0"/>
                </a:moveTo>
                <a:lnTo>
                  <a:pt x="869494" y="0"/>
                </a:lnTo>
                <a:lnTo>
                  <a:pt x="869494" y="886108"/>
                </a:lnTo>
                <a:lnTo>
                  <a:pt x="0" y="886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087877" y="1367425"/>
            <a:ext cx="448826" cy="989147"/>
          </a:xfrm>
          <a:custGeom>
            <a:avLst/>
            <a:gdLst/>
            <a:ahLst/>
            <a:cxnLst/>
            <a:rect l="l" t="t" r="r" b="b"/>
            <a:pathLst>
              <a:path w="448826" h="989147">
                <a:moveTo>
                  <a:pt x="0" y="0"/>
                </a:moveTo>
                <a:lnTo>
                  <a:pt x="448825" y="0"/>
                </a:lnTo>
                <a:lnTo>
                  <a:pt x="448825" y="989147"/>
                </a:lnTo>
                <a:lnTo>
                  <a:pt x="0" y="9891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332343" y="1363803"/>
            <a:ext cx="583958" cy="969226"/>
          </a:xfrm>
          <a:custGeom>
            <a:avLst/>
            <a:gdLst/>
            <a:ahLst/>
            <a:cxnLst/>
            <a:rect l="l" t="t" r="r" b="b"/>
            <a:pathLst>
              <a:path w="583958" h="969226">
                <a:moveTo>
                  <a:pt x="0" y="0"/>
                </a:moveTo>
                <a:lnTo>
                  <a:pt x="583959" y="0"/>
                </a:lnTo>
                <a:lnTo>
                  <a:pt x="583959" y="969225"/>
                </a:lnTo>
                <a:lnTo>
                  <a:pt x="0" y="9692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5859397" y="3189134"/>
            <a:ext cx="977785" cy="930118"/>
          </a:xfrm>
          <a:custGeom>
            <a:avLst/>
            <a:gdLst/>
            <a:ahLst/>
            <a:cxnLst/>
            <a:rect l="l" t="t" r="r" b="b"/>
            <a:pathLst>
              <a:path w="977785" h="930118">
                <a:moveTo>
                  <a:pt x="0" y="0"/>
                </a:moveTo>
                <a:lnTo>
                  <a:pt x="977785" y="0"/>
                </a:lnTo>
                <a:lnTo>
                  <a:pt x="977785" y="930118"/>
                </a:lnTo>
                <a:lnTo>
                  <a:pt x="0" y="9301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2015345" y="244064"/>
            <a:ext cx="3529310" cy="66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KESEJAHTERAAN</a:t>
            </a:r>
            <a:endParaRPr lang="en-US" sz="40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891030" y="1737360"/>
            <a:ext cx="54483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5</a:t>
            </a:r>
            <a:endParaRPr lang="en-US" sz="3000" b="1" dirty="0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91202" y="2879298"/>
            <a:ext cx="41969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91030" y="4194175"/>
            <a:ext cx="511810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26</a:t>
            </a:r>
            <a:endParaRPr lang="en-US" sz="3600" b="1" dirty="0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301470" y="1737495"/>
            <a:ext cx="448826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sz="3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0</a:t>
            </a:r>
            <a:endParaRPr lang="en-US" sz="3000" b="1" dirty="0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297346" y="3521229"/>
            <a:ext cx="41969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3</a:t>
            </a:r>
          </a:p>
        </p:txBody>
      </p:sp>
      <p:sp>
        <p:nvSpPr>
          <p:cNvPr id="51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-6-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49450" y="47766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2277" y="866277"/>
            <a:ext cx="3595446" cy="35954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52891" y="1278970"/>
            <a:ext cx="2654217" cy="2698061"/>
          </a:xfrm>
          <a:custGeom>
            <a:avLst/>
            <a:gdLst/>
            <a:ahLst/>
            <a:cxnLst/>
            <a:rect l="l" t="t" r="r" b="b"/>
            <a:pathLst>
              <a:path w="2654217" h="2698061">
                <a:moveTo>
                  <a:pt x="0" y="0"/>
                </a:moveTo>
                <a:lnTo>
                  <a:pt x="2654218" y="0"/>
                </a:lnTo>
                <a:lnTo>
                  <a:pt x="2654218" y="2698060"/>
                </a:lnTo>
                <a:lnTo>
                  <a:pt x="0" y="2698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263</Words>
  <Application>Microsoft Office PowerPoint</Application>
  <PresentationFormat>Custom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Poppins</vt:lpstr>
      <vt:lpstr>Calibri (MS)</vt:lpstr>
      <vt:lpstr>Calibri</vt:lpstr>
      <vt:lpstr>Poppins Bold</vt:lpstr>
      <vt:lpstr>Arial</vt:lpstr>
      <vt:lpstr>Poppins Semi-Bold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booklet descan</dc:title>
  <dc:creator/>
  <cp:lastModifiedBy>acermate14.02@outlook.com</cp:lastModifiedBy>
  <cp:revision>29</cp:revision>
  <dcterms:created xsi:type="dcterms:W3CDTF">2006-08-16T00:00:00Z</dcterms:created>
  <dcterms:modified xsi:type="dcterms:W3CDTF">2025-12-16T02:31:25Z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E78340BA7E9945ECA9826E17CCDE66B1_12</vt:lpwstr>
  </property>
  <property fmtid="{D5CDD505-2E9C-101B-9397-08002B2CF9AE}" pid="3" name="KSOProductBuildVer">
    <vt:lpwstr>1033-12.2.0.21931</vt:lpwstr>
  </property>
</Properties>
</file>