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3.svg" ContentType="image/svg+xml"/>
  <Override PartName="/ppt/media/image15.svg" ContentType="image/svg+xml"/>
  <Override PartName="/ppt/media/image18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7556500" cy="5321300"/>
  <p:notesSz cx="6858000" cy="9144000"/>
  <p:embeddedFontLst>
    <p:embeddedFont>
      <p:font typeface="Poppins Bold" panose="00000800000000000000"/>
      <p:bold r:id="rId14"/>
    </p:embeddedFont>
    <p:embeddedFont>
      <p:font typeface="Poppins Semi-Bold" panose="00000700000000000000"/>
      <p:bold r:id="rId15"/>
    </p:embeddedFont>
    <p:embeddedFont>
      <p:font typeface="Poppins" panose="00000500000000000000"/>
      <p:regular r:id="rId16"/>
    </p:embeddedFont>
    <p:embeddedFont>
      <p:font typeface="Calibri (MS) Bold" panose="020F0702030404030204"/>
      <p:bold r:id="rId17"/>
    </p:embeddedFont>
    <p:embeddedFont>
      <p:font typeface="Calibri (MS)" panose="020F0502020204030204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2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107" d="100"/>
          <a:sy n="107" d="100"/>
        </p:scale>
        <p:origin x="1047" y="54"/>
      </p:cViewPr>
      <p:guideLst>
        <p:guide orient="horz" pos="2153"/>
        <p:guide pos="2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font" Target="fonts/font9.fntdata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Jumlah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Sekolah</c:v>
                </c:pt>
                <c:pt idx="1">
                  <c:v>Bekerja</c:v>
                </c:pt>
                <c:pt idx="2">
                  <c:v>Tidak Bekerja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</c:v>
                </c:pt>
                <c:pt idx="1">
                  <c:v>2849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7b53173-cfc6-446d-b10a-b0b4ce207fff}"/>
      </c:ext>
    </c:extLst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Jumlah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Sekolah</c:v>
                </c:pt>
                <c:pt idx="1">
                  <c:v>Tidak Sekolah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717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4107d02-ed61-4f07-8868-3b041c86f5da}"/>
      </c:ext>
    </c:extLst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Jumlah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 Rp.500.000</c:v>
                </c:pt>
                <c:pt idx="1">
                  <c:v>500.000 - 1 Juta</c:v>
                </c:pt>
                <c:pt idx="2">
                  <c:v>1 Juta - 2 Juta</c:v>
                </c:pt>
                <c:pt idx="3">
                  <c:v>3 Juta - 4 Juta</c:v>
                </c:pt>
                <c:pt idx="4">
                  <c:v>&gt;4 Juta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32</c:v>
                </c:pt>
                <c:pt idx="2">
                  <c:v>103</c:v>
                </c:pt>
                <c:pt idx="3">
                  <c:v>226</c:v>
                </c:pt>
                <c:pt idx="4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84a8681-7965-4030-8465-72d59ba2c4ce}"/>
      </c:ext>
    </c:extLst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sv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9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1.sv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svg"/><Relationship Id="rId7" Type="http://schemas.openxmlformats.org/officeDocument/2006/relationships/image" Target="../media/image2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9.sv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34.svg"/><Relationship Id="rId14" Type="http://schemas.openxmlformats.org/officeDocument/2006/relationships/image" Target="../media/image33.png"/><Relationship Id="rId13" Type="http://schemas.openxmlformats.org/officeDocument/2006/relationships/image" Target="../media/image32.svg"/><Relationship Id="rId12" Type="http://schemas.openxmlformats.org/officeDocument/2006/relationships/image" Target="../media/image31.png"/><Relationship Id="rId11" Type="http://schemas.openxmlformats.org/officeDocument/2006/relationships/image" Target="../media/image30.svg"/><Relationship Id="rId10" Type="http://schemas.openxmlformats.org/officeDocument/2006/relationships/image" Target="../media/image2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143" y="4659751"/>
            <a:ext cx="6469714" cy="412597"/>
          </a:xfrm>
          <a:custGeom>
            <a:avLst/>
            <a:gdLst/>
            <a:ahLst/>
            <a:cxnLst/>
            <a:rect l="l" t="t" r="r" b="b"/>
            <a:pathLst>
              <a:path w="6469714" h="412597">
                <a:moveTo>
                  <a:pt x="0" y="0"/>
                </a:moveTo>
                <a:lnTo>
                  <a:pt x="6469714" y="0"/>
                </a:lnTo>
                <a:lnTo>
                  <a:pt x="6469714" y="412597"/>
                </a:lnTo>
                <a:lnTo>
                  <a:pt x="0" y="41259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7999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5143" y="-963323"/>
            <a:ext cx="6469714" cy="5758523"/>
            <a:chOff x="0" y="0"/>
            <a:chExt cx="2147483647" cy="21474836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7011200" cy="2147011200"/>
            </a:xfrm>
            <a:custGeom>
              <a:avLst/>
              <a:gdLst/>
              <a:ahLst/>
              <a:cxnLst/>
              <a:rect l="l" t="t" r="r" b="b"/>
              <a:pathLst>
                <a:path w="2147483647" h="2147483647">
                  <a:moveTo>
                    <a:pt x="37096" y="0"/>
                  </a:moveTo>
                  <a:lnTo>
                    <a:pt x="2147483647" y="0"/>
                  </a:lnTo>
                  <a:cubicBezTo>
                    <a:pt x="2147483647" y="0"/>
                    <a:pt x="2147483647" y="16608"/>
                    <a:pt x="2147483647" y="37096"/>
                  </a:cubicBezTo>
                  <a:lnTo>
                    <a:pt x="2147483647" y="2147483647"/>
                  </a:lnTo>
                  <a:cubicBezTo>
                    <a:pt x="2147483647" y="2147483647"/>
                    <a:pt x="2147483647" y="2147483647"/>
                    <a:pt x="2147483647" y="2147483647"/>
                  </a:cubicBezTo>
                  <a:lnTo>
                    <a:pt x="37096" y="2147483647"/>
                  </a:lnTo>
                  <a:cubicBezTo>
                    <a:pt x="16608" y="2147483647"/>
                    <a:pt x="0" y="2147483647"/>
                    <a:pt x="0" y="2147483647"/>
                  </a:cubicBezTo>
                  <a:lnTo>
                    <a:pt x="0" y="37096"/>
                  </a:lnTo>
                  <a:cubicBezTo>
                    <a:pt x="0" y="16608"/>
                    <a:pt x="16608" y="0"/>
                    <a:pt x="37096" y="0"/>
                  </a:cubicBezTo>
                  <a:close/>
                </a:path>
              </a:pathLst>
            </a:custGeom>
            <a:solidFill>
              <a:srgbClr val="FCFCF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147011200" cy="2147011200"/>
            </a:xfrm>
            <a:prstGeom prst="rect">
              <a:avLst/>
            </a:prstGeom>
          </p:spPr>
          <p:txBody>
            <a:bodyPr lIns="4" tIns="4" rIns="4" bIns="4" rtlCol="0" anchor="ctr"/>
            <a:lstStyle/>
            <a:p>
              <a:pPr algn="ctr">
                <a:lnSpc>
                  <a:spcPts val="0"/>
                </a:lnSpc>
                <a:spcBef>
                  <a:spcPct val="0"/>
                </a:spcBef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2568259" y="2513775"/>
            <a:ext cx="2244352" cy="2281425"/>
          </a:xfrm>
          <a:custGeom>
            <a:avLst/>
            <a:gdLst/>
            <a:ahLst/>
            <a:cxnLst/>
            <a:rect l="l" t="t" r="r" b="b"/>
            <a:pathLst>
              <a:path w="2244352" h="2281425">
                <a:moveTo>
                  <a:pt x="0" y="0"/>
                </a:moveTo>
                <a:lnTo>
                  <a:pt x="2244352" y="0"/>
                </a:lnTo>
                <a:lnTo>
                  <a:pt x="2244352" y="2281425"/>
                </a:lnTo>
                <a:lnTo>
                  <a:pt x="0" y="2281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16001" y="508970"/>
            <a:ext cx="5727997" cy="1250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5"/>
              </a:lnSpc>
            </a:pPr>
            <a:r>
              <a:rPr lang="en-US" sz="3960" b="1">
                <a:solidFill>
                  <a:srgbClr val="2B2B2B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BOOKLET</a:t>
            </a:r>
            <a:endParaRPr lang="en-US" sz="3960" b="1">
              <a:solidFill>
                <a:srgbClr val="2B2B2B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  <a:p>
            <a:pPr algn="ctr">
              <a:lnSpc>
                <a:spcPts val="4835"/>
              </a:lnSpc>
            </a:pPr>
            <a:r>
              <a:rPr lang="en-US" sz="3960" b="1">
                <a:solidFill>
                  <a:srgbClr val="2B2B2B"/>
                </a:solidFill>
                <a:latin typeface="Poppins Semi-Bold" panose="00000700000000000000"/>
                <a:ea typeface="Poppins Semi-Bold" panose="00000700000000000000"/>
                <a:cs typeface="Poppins Semi-Bold" panose="00000700000000000000"/>
                <a:sym typeface="Poppins Semi-Bold" panose="00000700000000000000"/>
              </a:rPr>
              <a:t>KONDISI KELUARGA</a:t>
            </a:r>
            <a:endParaRPr lang="en-US" sz="3960" b="1">
              <a:solidFill>
                <a:srgbClr val="2B2B2B"/>
              </a:solidFill>
              <a:latin typeface="Poppins Semi-Bold" panose="00000700000000000000"/>
              <a:ea typeface="Poppins Semi-Bold" panose="00000700000000000000"/>
              <a:cs typeface="Poppins Semi-Bold" panose="00000700000000000000"/>
              <a:sym typeface="Poppins Semi-Bold" panose="000007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59470" y="1814383"/>
            <a:ext cx="4661930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2235" spc="315" dirty="0">
                <a:solidFill>
                  <a:srgbClr val="2B2B2B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DESA </a:t>
            </a:r>
            <a:r>
              <a:rPr lang="id-ID" altLang="en-US" sz="2235" spc="315" dirty="0">
                <a:solidFill>
                  <a:srgbClr val="2B2B2B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TELUK KIJING III</a:t>
            </a:r>
            <a:endParaRPr lang="en-US" sz="2235" spc="315" dirty="0">
              <a:solidFill>
                <a:srgbClr val="2B2B2B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ctr">
              <a:lnSpc>
                <a:spcPts val="2210"/>
              </a:lnSpc>
            </a:pPr>
            <a:r>
              <a:rPr lang="en-US" sz="2235" spc="315" dirty="0">
                <a:solidFill>
                  <a:srgbClr val="2B2B2B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TAHUN 2025</a:t>
            </a:r>
            <a:endParaRPr lang="en-US" sz="2235" spc="315" dirty="0">
              <a:solidFill>
                <a:srgbClr val="2B2B2B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178085" y="1344930"/>
            <a:ext cx="3121960" cy="3121960"/>
          </a:xfrm>
          <a:custGeom>
            <a:avLst/>
            <a:gdLst/>
            <a:ahLst/>
            <a:cxnLst/>
            <a:rect l="l" t="t" r="r" b="b"/>
            <a:pathLst>
              <a:path w="3121960" h="3121960">
                <a:moveTo>
                  <a:pt x="0" y="0"/>
                </a:moveTo>
                <a:lnTo>
                  <a:pt x="3121960" y="0"/>
                </a:lnTo>
                <a:lnTo>
                  <a:pt x="3121960" y="3121961"/>
                </a:lnTo>
                <a:lnTo>
                  <a:pt x="0" y="31219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83499" y="3270460"/>
            <a:ext cx="290334" cy="776386"/>
          </a:xfrm>
          <a:custGeom>
            <a:avLst/>
            <a:gdLst/>
            <a:ahLst/>
            <a:cxnLst/>
            <a:rect l="l" t="t" r="r" b="b"/>
            <a:pathLst>
              <a:path w="290334" h="776386">
                <a:moveTo>
                  <a:pt x="0" y="0"/>
                </a:moveTo>
                <a:lnTo>
                  <a:pt x="290334" y="0"/>
                </a:lnTo>
                <a:lnTo>
                  <a:pt x="290334" y="776386"/>
                </a:lnTo>
                <a:lnTo>
                  <a:pt x="0" y="7763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3064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08096" y="3346272"/>
            <a:ext cx="359165" cy="729784"/>
          </a:xfrm>
          <a:custGeom>
            <a:avLst/>
            <a:gdLst/>
            <a:ahLst/>
            <a:cxnLst/>
            <a:rect l="l" t="t" r="r" b="b"/>
            <a:pathLst>
              <a:path w="359165" h="729784">
                <a:moveTo>
                  <a:pt x="0" y="0"/>
                </a:moveTo>
                <a:lnTo>
                  <a:pt x="359166" y="0"/>
                </a:lnTo>
                <a:lnTo>
                  <a:pt x="359166" y="729784"/>
                </a:lnTo>
                <a:lnTo>
                  <a:pt x="0" y="72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525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0564" y="419198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5"/>
                </a:lnTo>
                <a:lnTo>
                  <a:pt x="0" y="873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33893" y="3544671"/>
            <a:ext cx="1130352" cy="909933"/>
          </a:xfrm>
          <a:custGeom>
            <a:avLst/>
            <a:gdLst/>
            <a:ahLst/>
            <a:cxnLst/>
            <a:rect l="l" t="t" r="r" b="b"/>
            <a:pathLst>
              <a:path w="1130352" h="909933">
                <a:moveTo>
                  <a:pt x="0" y="0"/>
                </a:moveTo>
                <a:lnTo>
                  <a:pt x="1130351" y="0"/>
                </a:lnTo>
                <a:lnTo>
                  <a:pt x="1130351" y="909933"/>
                </a:lnTo>
                <a:lnTo>
                  <a:pt x="0" y="9099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24075" y="450850"/>
            <a:ext cx="3469640" cy="659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5"/>
              </a:lnSpc>
            </a:pPr>
            <a:r>
              <a:rPr lang="en-US" sz="367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KEPENDUDUKAN</a:t>
            </a:r>
            <a:endParaRPr lang="en-US" sz="3675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06940" y="1527179"/>
            <a:ext cx="2167979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JUMLAH PENDUDUK</a:t>
            </a:r>
            <a:endParaRPr lang="en-US" sz="2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757306" y="3878095"/>
            <a:ext cx="562820" cy="168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0"/>
              </a:lnSpc>
            </a:pPr>
            <a:r>
              <a:rPr lang="en-US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Laki-Laki</a:t>
            </a:r>
            <a:endParaRPr lang="en-US" sz="1005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11504" y="3817770"/>
            <a:ext cx="645305" cy="168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0"/>
              </a:lnSpc>
            </a:pPr>
            <a:r>
              <a:rPr lang="en-US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Perempuan</a:t>
            </a:r>
            <a:endParaRPr lang="en-US" sz="1005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16012" y="2474680"/>
            <a:ext cx="1269873" cy="53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id-ID" altLang="en-US" sz="28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5.228</a:t>
            </a:r>
            <a:endParaRPr lang="id-ID" altLang="en-US" sz="2800" b="1" u="sng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711450" y="3422650"/>
            <a:ext cx="608330" cy="35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id-ID" altLang="en-US" sz="20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2.628</a:t>
            </a:r>
            <a:endParaRPr lang="id-ID" altLang="en-US" sz="2000" b="1" u="sng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482590" y="1914650"/>
            <a:ext cx="1925241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6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 1 Januari 2025</a:t>
            </a:r>
            <a:endParaRPr lang="en-US" sz="1600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85615" y="3354070"/>
            <a:ext cx="685165" cy="35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id-ID" altLang="en-US" sz="20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2.600</a:t>
            </a:r>
            <a:endParaRPr lang="id-ID" altLang="en-US" sz="2000" b="1" u="sng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-2-</a:t>
            </a:r>
            <a:endParaRPr lang="en-US" sz="1200" b="1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9450" y="4700429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Sumber</a:t>
            </a:r>
            <a:r>
              <a:rPr lang="en-US" sz="1000" dirty="0">
                <a:solidFill>
                  <a:schemeClr val="bg1"/>
                </a:solidFill>
              </a:rPr>
              <a:t> Data: </a:t>
            </a:r>
            <a:r>
              <a:rPr lang="en-US" sz="1000" dirty="0" err="1">
                <a:solidFill>
                  <a:schemeClr val="bg1"/>
                </a:solidFill>
              </a:rPr>
              <a:t>Pendataan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Keluarga</a:t>
            </a:r>
            <a:r>
              <a:rPr lang="en-US" sz="1000" dirty="0">
                <a:solidFill>
                  <a:schemeClr val="bg1"/>
                </a:solidFill>
              </a:rPr>
              <a:t> Desa Cantik </a:t>
            </a:r>
            <a:r>
              <a:rPr lang="en-US" sz="1000" dirty="0" err="1">
                <a:solidFill>
                  <a:schemeClr val="bg1"/>
                </a:solidFill>
              </a:rPr>
              <a:t>Tahun</a:t>
            </a:r>
            <a:r>
              <a:rPr lang="en-US" sz="1000" dirty="0">
                <a:solidFill>
                  <a:schemeClr val="bg1"/>
                </a:solidFill>
              </a:rPr>
              <a:t> 2025</a:t>
            </a:r>
            <a:endParaRPr lang="id-ID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564" y="419198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5"/>
                </a:lnTo>
                <a:lnTo>
                  <a:pt x="0" y="8739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74322" y="1693721"/>
            <a:ext cx="5762832" cy="2724232"/>
            <a:chOff x="0" y="0"/>
            <a:chExt cx="2930449" cy="13852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30449" cy="1385295"/>
            </a:xfrm>
            <a:custGeom>
              <a:avLst/>
              <a:gdLst/>
              <a:ahLst/>
              <a:cxnLst/>
              <a:rect l="l" t="t" r="r" b="b"/>
              <a:pathLst>
                <a:path w="2930449" h="1385295">
                  <a:moveTo>
                    <a:pt x="44333" y="0"/>
                  </a:moveTo>
                  <a:lnTo>
                    <a:pt x="2886116" y="0"/>
                  </a:lnTo>
                  <a:cubicBezTo>
                    <a:pt x="2910600" y="0"/>
                    <a:pt x="2930449" y="19849"/>
                    <a:pt x="2930449" y="44333"/>
                  </a:cubicBezTo>
                  <a:lnTo>
                    <a:pt x="2930449" y="1340962"/>
                  </a:lnTo>
                  <a:cubicBezTo>
                    <a:pt x="2930449" y="1365446"/>
                    <a:pt x="2910600" y="1385295"/>
                    <a:pt x="2886116" y="1385295"/>
                  </a:cubicBezTo>
                  <a:lnTo>
                    <a:pt x="44333" y="1385295"/>
                  </a:lnTo>
                  <a:cubicBezTo>
                    <a:pt x="32575" y="1385295"/>
                    <a:pt x="21299" y="1380624"/>
                    <a:pt x="12985" y="1372310"/>
                  </a:cubicBezTo>
                  <a:cubicBezTo>
                    <a:pt x="4671" y="1363996"/>
                    <a:pt x="0" y="1352720"/>
                    <a:pt x="0" y="1340962"/>
                  </a:cubicBezTo>
                  <a:lnTo>
                    <a:pt x="0" y="44333"/>
                  </a:lnTo>
                  <a:cubicBezTo>
                    <a:pt x="0" y="19849"/>
                    <a:pt x="19849" y="0"/>
                    <a:pt x="443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930449" cy="1432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98584" y="1614442"/>
            <a:ext cx="5762832" cy="2724232"/>
            <a:chOff x="0" y="0"/>
            <a:chExt cx="2930449" cy="13852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30449" cy="1385295"/>
            </a:xfrm>
            <a:custGeom>
              <a:avLst/>
              <a:gdLst/>
              <a:ahLst/>
              <a:cxnLst/>
              <a:rect l="l" t="t" r="r" b="b"/>
              <a:pathLst>
                <a:path w="2930449" h="1385295">
                  <a:moveTo>
                    <a:pt x="44333" y="0"/>
                  </a:moveTo>
                  <a:lnTo>
                    <a:pt x="2886116" y="0"/>
                  </a:lnTo>
                  <a:cubicBezTo>
                    <a:pt x="2910600" y="0"/>
                    <a:pt x="2930449" y="19849"/>
                    <a:pt x="2930449" y="44333"/>
                  </a:cubicBezTo>
                  <a:lnTo>
                    <a:pt x="2930449" y="1340962"/>
                  </a:lnTo>
                  <a:cubicBezTo>
                    <a:pt x="2930449" y="1365446"/>
                    <a:pt x="2910600" y="1385295"/>
                    <a:pt x="2886116" y="1385295"/>
                  </a:cubicBezTo>
                  <a:lnTo>
                    <a:pt x="44333" y="1385295"/>
                  </a:lnTo>
                  <a:cubicBezTo>
                    <a:pt x="32575" y="1385295"/>
                    <a:pt x="21299" y="1380624"/>
                    <a:pt x="12985" y="1372310"/>
                  </a:cubicBezTo>
                  <a:cubicBezTo>
                    <a:pt x="4671" y="1363996"/>
                    <a:pt x="0" y="1352720"/>
                    <a:pt x="0" y="1340962"/>
                  </a:cubicBezTo>
                  <a:lnTo>
                    <a:pt x="0" y="44333"/>
                  </a:lnTo>
                  <a:cubicBezTo>
                    <a:pt x="0" y="19849"/>
                    <a:pt x="19849" y="0"/>
                    <a:pt x="443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930449" cy="1432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20755" y="1636073"/>
            <a:ext cx="4929110" cy="2480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KEPENDUDUKAN .............................................</a:t>
            </a:r>
            <a:endParaRPr lang="en-US" sz="2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  <a:p>
            <a:pPr algn="just">
              <a:lnSpc>
                <a:spcPts val="394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KEGIATAN PENDUDUK ....................................</a:t>
            </a:r>
            <a:endParaRPr lang="en-US" sz="2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  <a:p>
            <a:pPr algn="just">
              <a:lnSpc>
                <a:spcPts val="394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EKONOMI .......................................................</a:t>
            </a:r>
            <a:endParaRPr lang="en-US" sz="2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  <a:p>
            <a:pPr algn="just">
              <a:lnSpc>
                <a:spcPts val="394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PERUMAHAN ..................................................</a:t>
            </a:r>
            <a:endParaRPr lang="en-US" sz="2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  <a:p>
            <a:pPr algn="just">
              <a:lnSpc>
                <a:spcPts val="394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KESEJAHTERAAN .............................................</a:t>
            </a:r>
            <a:endParaRPr lang="en-US" sz="2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97050" y="374650"/>
            <a:ext cx="3886200" cy="745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0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DAFTAR</a:t>
            </a:r>
            <a:r>
              <a:rPr lang="en-US" sz="44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ISI</a:t>
            </a:r>
            <a:endParaRPr lang="en-US" sz="4400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55220" y="1636073"/>
            <a:ext cx="128736" cy="252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0"/>
              </a:lnSpc>
            </a:pPr>
            <a:r>
              <a:rPr 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2</a:t>
            </a:r>
            <a:endParaRPr lang="en-US" sz="2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  <a:p>
            <a:pPr algn="just">
              <a:lnSpc>
                <a:spcPts val="3940"/>
              </a:lnSpc>
            </a:pPr>
            <a:r>
              <a:rPr lang="id-ID" alt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3</a:t>
            </a:r>
            <a:endParaRPr lang="en-US" sz="2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  <a:p>
            <a:pPr algn="just">
              <a:lnSpc>
                <a:spcPts val="3940"/>
              </a:lnSpc>
            </a:pPr>
            <a:r>
              <a:rPr lang="id-ID" alt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4</a:t>
            </a:r>
            <a:endParaRPr lang="en-US" sz="2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  <a:p>
            <a:pPr algn="just">
              <a:lnSpc>
                <a:spcPts val="3940"/>
              </a:lnSpc>
            </a:pPr>
            <a:r>
              <a:rPr lang="id-ID" alt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5</a:t>
            </a:r>
            <a:endParaRPr lang="en-US" sz="2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  <a:p>
            <a:pPr algn="just">
              <a:lnSpc>
                <a:spcPts val="3940"/>
              </a:lnSpc>
            </a:pPr>
            <a:r>
              <a:rPr lang="id-ID" altLang="en-US" sz="2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6</a:t>
            </a:r>
            <a:endParaRPr lang="id-ID" altLang="en-US" sz="2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-1-</a:t>
            </a:r>
            <a:endParaRPr lang="en-US" sz="1200" b="1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800" y="856185"/>
            <a:ext cx="3099236" cy="3775267"/>
            <a:chOff x="0" y="0"/>
            <a:chExt cx="1575988" cy="21151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5988" cy="2115112"/>
            </a:xfrm>
            <a:custGeom>
              <a:avLst/>
              <a:gdLst/>
              <a:ahLst/>
              <a:cxnLst/>
              <a:rect l="l" t="t" r="r" b="b"/>
              <a:pathLst>
                <a:path w="1575988" h="2115112">
                  <a:moveTo>
                    <a:pt x="0" y="0"/>
                  </a:moveTo>
                  <a:lnTo>
                    <a:pt x="1575988" y="0"/>
                  </a:lnTo>
                  <a:lnTo>
                    <a:pt x="1575988" y="2115112"/>
                  </a:lnTo>
                  <a:lnTo>
                    <a:pt x="0" y="2115112"/>
                  </a:lnTo>
                  <a:close/>
                </a:path>
              </a:pathLst>
            </a:custGeom>
            <a:solidFill>
              <a:srgbClr val="F3F4E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5988" cy="2162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27964" y="856186"/>
            <a:ext cx="3099236" cy="3775266"/>
            <a:chOff x="0" y="0"/>
            <a:chExt cx="1575988" cy="21151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75988" cy="2115112"/>
            </a:xfrm>
            <a:custGeom>
              <a:avLst/>
              <a:gdLst/>
              <a:ahLst/>
              <a:cxnLst/>
              <a:rect l="l" t="t" r="r" b="b"/>
              <a:pathLst>
                <a:path w="1575988" h="2115112">
                  <a:moveTo>
                    <a:pt x="0" y="0"/>
                  </a:moveTo>
                  <a:lnTo>
                    <a:pt x="1575988" y="0"/>
                  </a:lnTo>
                  <a:lnTo>
                    <a:pt x="1575988" y="2115112"/>
                  </a:lnTo>
                  <a:lnTo>
                    <a:pt x="0" y="2115112"/>
                  </a:lnTo>
                  <a:close/>
                </a:path>
              </a:pathLst>
            </a:custGeom>
            <a:solidFill>
              <a:srgbClr val="F3F4E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575988" cy="2162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sp>
        <p:nvSpPr>
          <p:cNvPr id="8" name="Freeform 8"/>
          <p:cNvSpPr/>
          <p:nvPr/>
        </p:nvSpPr>
        <p:spPr>
          <a:xfrm>
            <a:off x="1670564" y="419198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5"/>
                </a:lnTo>
                <a:lnTo>
                  <a:pt x="0" y="8739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15018" y="493795"/>
            <a:ext cx="386872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KEGIATAN PENDUDUK</a:t>
            </a:r>
            <a:endParaRPr lang="en-US" sz="3000" b="1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4891" y="1424212"/>
            <a:ext cx="2315053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PENDUDUK DEWASA</a:t>
            </a:r>
            <a:endParaRPr lang="en-US" sz="2000" b="1" u="sng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47818" y="1468616"/>
            <a:ext cx="3120748" cy="29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000" b="1" u="sng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PENDUDUK ANAK-ANAK</a:t>
            </a:r>
            <a:endParaRPr lang="en-US" sz="2000" b="1" u="sng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73732" y="3956050"/>
            <a:ext cx="2607700" cy="54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"/>
              </a:lnSpc>
            </a:pPr>
            <a:r>
              <a:rPr lang="en-US" sz="1005" b="1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94 %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penduduk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berusia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anak-anak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di Desa </a:t>
            </a:r>
            <a:r>
              <a:rPr lang="id-ID" alt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Teluk Kijing III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sedang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bersekolah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,</a:t>
            </a:r>
            <a:endParaRPr lang="en-US" sz="1005" dirty="0">
              <a:solidFill>
                <a:srgbClr val="000000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  <a:p>
            <a:pPr algn="ctr">
              <a:lnSpc>
                <a:spcPts val="1410"/>
              </a:lnSpc>
            </a:pP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sementara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b="1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6 %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lainnya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tidak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bersekolah</a:t>
            </a:r>
            <a:endParaRPr lang="en-US" sz="1005" dirty="0">
              <a:solidFill>
                <a:srgbClr val="000000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8568" y="3857814"/>
            <a:ext cx="2607700" cy="72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"/>
              </a:lnSpc>
            </a:pP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Penduduk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dewasa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di Desa </a:t>
            </a:r>
            <a:r>
              <a:rPr lang="id-ID" alt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Teluk Kijing III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yang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sedang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bersekolah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sebanyak</a:t>
            </a:r>
            <a:r>
              <a:rPr lang="en-US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1,1 %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, yang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bekerja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sebanyak</a:t>
            </a:r>
            <a:r>
              <a:rPr lang="en-US" sz="100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88,6 %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, dan  </a:t>
            </a:r>
            <a:r>
              <a:rPr lang="en-US" sz="1200" b="1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1</a:t>
            </a:r>
            <a:r>
              <a:rPr lang="en-US" sz="1000" b="1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0</a:t>
            </a:r>
            <a:r>
              <a:rPr lang="en-US" sz="1005" b="1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,3 %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lainnya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tidak</a:t>
            </a:r>
            <a:r>
              <a:rPr lang="en-US" sz="100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00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bekerja</a:t>
            </a:r>
            <a:endParaRPr lang="en-US" sz="1005" dirty="0">
              <a:solidFill>
                <a:srgbClr val="000000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577850" y="1811655"/>
          <a:ext cx="3200400" cy="201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3854450" y="1822450"/>
          <a:ext cx="3200400" cy="201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-3-</a:t>
            </a:r>
            <a:endParaRPr lang="en-US" sz="1200" b="1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9450" y="4700429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Sumber</a:t>
            </a:r>
            <a:r>
              <a:rPr lang="en-US" sz="1000" dirty="0">
                <a:solidFill>
                  <a:schemeClr val="bg1"/>
                </a:solidFill>
              </a:rPr>
              <a:t> Data: </a:t>
            </a:r>
            <a:r>
              <a:rPr lang="en-US" sz="1000" dirty="0" err="1">
                <a:solidFill>
                  <a:schemeClr val="bg1"/>
                </a:solidFill>
              </a:rPr>
              <a:t>Pendataan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Keluarga</a:t>
            </a:r>
            <a:r>
              <a:rPr lang="en-US" sz="1000" dirty="0">
                <a:solidFill>
                  <a:schemeClr val="bg1"/>
                </a:solidFill>
              </a:rPr>
              <a:t> Desa Cantik </a:t>
            </a:r>
            <a:r>
              <a:rPr lang="en-US" sz="1000" dirty="0" err="1">
                <a:solidFill>
                  <a:schemeClr val="bg1"/>
                </a:solidFill>
              </a:rPr>
              <a:t>Tahun</a:t>
            </a:r>
            <a:r>
              <a:rPr lang="en-US" sz="1000" dirty="0">
                <a:solidFill>
                  <a:schemeClr val="bg1"/>
                </a:solidFill>
              </a:rPr>
              <a:t> 2025</a:t>
            </a:r>
            <a:endParaRPr lang="id-ID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54536" y="1113652"/>
            <a:ext cx="3302254" cy="1515872"/>
            <a:chOff x="0" y="0"/>
            <a:chExt cx="1679224" cy="86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9224" cy="865080"/>
            </a:xfrm>
            <a:custGeom>
              <a:avLst/>
              <a:gdLst/>
              <a:ahLst/>
              <a:cxnLst/>
              <a:rect l="l" t="t" r="r" b="b"/>
              <a:pathLst>
                <a:path w="1679224" h="865080">
                  <a:moveTo>
                    <a:pt x="60955" y="0"/>
                  </a:moveTo>
                  <a:lnTo>
                    <a:pt x="1618269" y="0"/>
                  </a:lnTo>
                  <a:cubicBezTo>
                    <a:pt x="1651934" y="0"/>
                    <a:pt x="1679224" y="27291"/>
                    <a:pt x="1679224" y="60955"/>
                  </a:cubicBezTo>
                  <a:lnTo>
                    <a:pt x="1679224" y="804124"/>
                  </a:lnTo>
                  <a:cubicBezTo>
                    <a:pt x="1679224" y="837789"/>
                    <a:pt x="1651934" y="865080"/>
                    <a:pt x="1618269" y="865080"/>
                  </a:cubicBezTo>
                  <a:lnTo>
                    <a:pt x="60955" y="865080"/>
                  </a:lnTo>
                  <a:cubicBezTo>
                    <a:pt x="27291" y="865080"/>
                    <a:pt x="0" y="837789"/>
                    <a:pt x="0" y="804124"/>
                  </a:cubicBezTo>
                  <a:lnTo>
                    <a:pt x="0" y="60955"/>
                  </a:lnTo>
                  <a:cubicBezTo>
                    <a:pt x="0" y="27291"/>
                    <a:pt x="27291" y="0"/>
                    <a:pt x="60955" y="0"/>
                  </a:cubicBezTo>
                  <a:close/>
                </a:path>
              </a:pathLst>
            </a:custGeom>
            <a:solidFill>
              <a:srgbClr val="E3F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79224" cy="912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4007046" y="1212626"/>
            <a:ext cx="1501746" cy="987398"/>
          </a:xfrm>
          <a:custGeom>
            <a:avLst/>
            <a:gdLst/>
            <a:ahLst/>
            <a:cxnLst/>
            <a:rect l="l" t="t" r="r" b="b"/>
            <a:pathLst>
              <a:path w="1501746" h="987398">
                <a:moveTo>
                  <a:pt x="0" y="0"/>
                </a:moveTo>
                <a:lnTo>
                  <a:pt x="1501746" y="0"/>
                </a:lnTo>
                <a:lnTo>
                  <a:pt x="1501746" y="987398"/>
                </a:lnTo>
                <a:lnTo>
                  <a:pt x="0" y="98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0564" y="146578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4"/>
                </a:lnTo>
                <a:lnTo>
                  <a:pt x="0" y="873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35544" y="2829486"/>
            <a:ext cx="3302254" cy="1922430"/>
            <a:chOff x="0" y="0"/>
            <a:chExt cx="1679224" cy="865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79224" cy="865080"/>
            </a:xfrm>
            <a:custGeom>
              <a:avLst/>
              <a:gdLst/>
              <a:ahLst/>
              <a:cxnLst/>
              <a:rect l="l" t="t" r="r" b="b"/>
              <a:pathLst>
                <a:path w="1679224" h="865080">
                  <a:moveTo>
                    <a:pt x="60955" y="0"/>
                  </a:moveTo>
                  <a:lnTo>
                    <a:pt x="1618269" y="0"/>
                  </a:lnTo>
                  <a:cubicBezTo>
                    <a:pt x="1651934" y="0"/>
                    <a:pt x="1679224" y="27291"/>
                    <a:pt x="1679224" y="60955"/>
                  </a:cubicBezTo>
                  <a:lnTo>
                    <a:pt x="1679224" y="804124"/>
                  </a:lnTo>
                  <a:cubicBezTo>
                    <a:pt x="1679224" y="837789"/>
                    <a:pt x="1651934" y="865080"/>
                    <a:pt x="1618269" y="865080"/>
                  </a:cubicBezTo>
                  <a:lnTo>
                    <a:pt x="60955" y="865080"/>
                  </a:lnTo>
                  <a:cubicBezTo>
                    <a:pt x="27291" y="865080"/>
                    <a:pt x="0" y="837789"/>
                    <a:pt x="0" y="804124"/>
                  </a:cubicBezTo>
                  <a:lnTo>
                    <a:pt x="0" y="60955"/>
                  </a:lnTo>
                  <a:cubicBezTo>
                    <a:pt x="0" y="27291"/>
                    <a:pt x="27291" y="0"/>
                    <a:pt x="60955" y="0"/>
                  </a:cubicBezTo>
                  <a:close/>
                </a:path>
              </a:pathLst>
            </a:custGeom>
            <a:solidFill>
              <a:srgbClr val="E3F8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679224" cy="912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07547" y="1237208"/>
            <a:ext cx="216870" cy="21687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879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597150" y="146050"/>
            <a:ext cx="2362200" cy="638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EKONOMI</a:t>
            </a:r>
            <a:endParaRPr lang="en-US" sz="3800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330548" y="1619063"/>
            <a:ext cx="1434484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r>
              <a:rPr lang="en-US" sz="1275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Sumber</a:t>
            </a:r>
            <a:r>
              <a:rPr lang="en-US" sz="127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</a:t>
            </a:r>
            <a:r>
              <a:rPr lang="en-US" sz="1275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penghasilan</a:t>
            </a:r>
            <a:r>
              <a:rPr lang="en-US" sz="1275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</a:t>
            </a:r>
            <a:r>
              <a:rPr lang="en-US" sz="1275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utama</a:t>
            </a:r>
            <a:r>
              <a:rPr lang="en-US" sz="127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27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penduduk</a:t>
            </a:r>
            <a:r>
              <a:rPr lang="en-US" sz="127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Desa </a:t>
            </a:r>
            <a:r>
              <a:rPr lang="id-ID" altLang="en-US" sz="127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Teluk Kijing III</a:t>
            </a:r>
            <a:r>
              <a:rPr lang="en-US" sz="1275" dirty="0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275" dirty="0" err="1">
                <a:solidFill>
                  <a:srgbClr val="000000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adalah</a:t>
            </a:r>
            <a:endParaRPr lang="en-US" sz="1275" dirty="0">
              <a:solidFill>
                <a:srgbClr val="000000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49446" y="2834992"/>
            <a:ext cx="3657600" cy="398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Persentase</a:t>
            </a:r>
            <a:r>
              <a:rPr lang="en-US" sz="12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Rumah </a:t>
            </a:r>
            <a:r>
              <a:rPr lang="en-US" sz="1200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Tangga</a:t>
            </a:r>
            <a:r>
              <a:rPr lang="en-US" sz="12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Menurut</a:t>
            </a:r>
            <a:r>
              <a:rPr lang="en-US" sz="12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</a:t>
            </a:r>
            <a:endParaRPr lang="en-US" sz="1200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  <a:p>
            <a:pPr algn="ctr">
              <a:lnSpc>
                <a:spcPts val="1785"/>
              </a:lnSpc>
            </a:pPr>
            <a:r>
              <a:rPr lang="en-US" sz="12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Total </a:t>
            </a:r>
            <a:r>
              <a:rPr lang="en-US" sz="1200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Pendapatan</a:t>
            </a:r>
            <a:r>
              <a:rPr lang="en-US" sz="12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Rumah </a:t>
            </a:r>
            <a:r>
              <a:rPr lang="en-US" sz="1200" b="1" dirty="0" err="1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Tangga</a:t>
            </a:r>
            <a:endParaRPr lang="en-US" sz="1200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930668" y="2317526"/>
            <a:ext cx="1573073" cy="21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5"/>
              </a:lnSpc>
            </a:pPr>
            <a:r>
              <a:rPr lang="en-US" sz="1275" b="1" dirty="0">
                <a:solidFill>
                  <a:schemeClr val="accent6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PERKEBUNAN SAWIT</a:t>
            </a:r>
            <a:endParaRPr lang="en-US" sz="1275" b="1" dirty="0">
              <a:solidFill>
                <a:schemeClr val="accent6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307547" y="3126012"/>
            <a:ext cx="216870" cy="21687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879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027513" y="1237208"/>
            <a:ext cx="216870" cy="21687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879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graphicFrame>
        <p:nvGraphicFramePr>
          <p:cNvPr id="28" name="Chart 27"/>
          <p:cNvGraphicFramePr/>
          <p:nvPr/>
        </p:nvGraphicFramePr>
        <p:xfrm>
          <a:off x="72536" y="3207232"/>
          <a:ext cx="3149694" cy="156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0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-4-</a:t>
            </a:r>
            <a:endParaRPr lang="en-US" sz="1200" b="1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49450" y="4776629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Sumber</a:t>
            </a:r>
            <a:r>
              <a:rPr lang="en-US" sz="1000" dirty="0">
                <a:solidFill>
                  <a:schemeClr val="bg1"/>
                </a:solidFill>
              </a:rPr>
              <a:t> Data: </a:t>
            </a:r>
            <a:r>
              <a:rPr lang="en-US" sz="1000" dirty="0" err="1">
                <a:solidFill>
                  <a:schemeClr val="bg1"/>
                </a:solidFill>
              </a:rPr>
              <a:t>Pendataan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Keluarga</a:t>
            </a:r>
            <a:r>
              <a:rPr lang="en-US" sz="1000" dirty="0">
                <a:solidFill>
                  <a:schemeClr val="bg1"/>
                </a:solidFill>
              </a:rPr>
              <a:t> Desa Cantik </a:t>
            </a:r>
            <a:r>
              <a:rPr lang="en-US" sz="1000" dirty="0" err="1">
                <a:solidFill>
                  <a:schemeClr val="bg1"/>
                </a:solidFill>
              </a:rPr>
              <a:t>Tahun</a:t>
            </a:r>
            <a:r>
              <a:rPr lang="en-US" sz="1000" dirty="0">
                <a:solidFill>
                  <a:schemeClr val="bg1"/>
                </a:solidFill>
              </a:rPr>
              <a:t> 2025</a:t>
            </a:r>
            <a:endParaRPr lang="id-ID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564" y="261102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4"/>
                </a:lnTo>
                <a:lnTo>
                  <a:pt x="0" y="87397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6381" y="1331473"/>
            <a:ext cx="914363" cy="91436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721993" y="1513264"/>
            <a:ext cx="683140" cy="550781"/>
          </a:xfrm>
          <a:custGeom>
            <a:avLst/>
            <a:gdLst/>
            <a:ahLst/>
            <a:cxnLst/>
            <a:rect l="l" t="t" r="r" b="b"/>
            <a:pathLst>
              <a:path w="683140" h="550781">
                <a:moveTo>
                  <a:pt x="0" y="0"/>
                </a:moveTo>
                <a:lnTo>
                  <a:pt x="683139" y="0"/>
                </a:lnTo>
                <a:lnTo>
                  <a:pt x="683139" y="550781"/>
                </a:lnTo>
                <a:lnTo>
                  <a:pt x="0" y="5507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06381" y="2567580"/>
            <a:ext cx="914363" cy="91436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6381" y="3803687"/>
            <a:ext cx="914363" cy="91436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985033" y="1331473"/>
            <a:ext cx="914363" cy="91436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85033" y="2567580"/>
            <a:ext cx="914363" cy="91436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985033" y="3803687"/>
            <a:ext cx="914363" cy="91436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sp>
        <p:nvSpPr>
          <p:cNvPr id="22" name="Freeform 22"/>
          <p:cNvSpPr/>
          <p:nvPr/>
        </p:nvSpPr>
        <p:spPr>
          <a:xfrm>
            <a:off x="721993" y="2664426"/>
            <a:ext cx="650406" cy="720671"/>
          </a:xfrm>
          <a:custGeom>
            <a:avLst/>
            <a:gdLst/>
            <a:ahLst/>
            <a:cxnLst/>
            <a:rect l="l" t="t" r="r" b="b"/>
            <a:pathLst>
              <a:path w="650406" h="720671">
                <a:moveTo>
                  <a:pt x="0" y="0"/>
                </a:moveTo>
                <a:lnTo>
                  <a:pt x="650405" y="0"/>
                </a:lnTo>
                <a:lnTo>
                  <a:pt x="650405" y="720671"/>
                </a:lnTo>
                <a:lnTo>
                  <a:pt x="0" y="7206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40521" y="3941277"/>
            <a:ext cx="613349" cy="639183"/>
          </a:xfrm>
          <a:custGeom>
            <a:avLst/>
            <a:gdLst/>
            <a:ahLst/>
            <a:cxnLst/>
            <a:rect l="l" t="t" r="r" b="b"/>
            <a:pathLst>
              <a:path w="613349" h="639183">
                <a:moveTo>
                  <a:pt x="0" y="0"/>
                </a:moveTo>
                <a:lnTo>
                  <a:pt x="613349" y="0"/>
                </a:lnTo>
                <a:lnTo>
                  <a:pt x="613349" y="639183"/>
                </a:lnTo>
                <a:lnTo>
                  <a:pt x="0" y="6391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103977" y="1395625"/>
            <a:ext cx="676476" cy="688525"/>
          </a:xfrm>
          <a:custGeom>
            <a:avLst/>
            <a:gdLst/>
            <a:ahLst/>
            <a:cxnLst/>
            <a:rect l="l" t="t" r="r" b="b"/>
            <a:pathLst>
              <a:path w="676476" h="688525">
                <a:moveTo>
                  <a:pt x="0" y="0"/>
                </a:moveTo>
                <a:lnTo>
                  <a:pt x="676476" y="0"/>
                </a:lnTo>
                <a:lnTo>
                  <a:pt x="676476" y="688525"/>
                </a:lnTo>
                <a:lnTo>
                  <a:pt x="0" y="688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164901" y="2674724"/>
            <a:ext cx="554627" cy="649637"/>
          </a:xfrm>
          <a:custGeom>
            <a:avLst/>
            <a:gdLst/>
            <a:ahLst/>
            <a:cxnLst/>
            <a:rect l="l" t="t" r="r" b="b"/>
            <a:pathLst>
              <a:path w="554627" h="649637">
                <a:moveTo>
                  <a:pt x="0" y="0"/>
                </a:moveTo>
                <a:lnTo>
                  <a:pt x="554628" y="0"/>
                </a:lnTo>
                <a:lnTo>
                  <a:pt x="554628" y="649637"/>
                </a:lnTo>
                <a:lnTo>
                  <a:pt x="0" y="6496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187539" y="4006192"/>
            <a:ext cx="509352" cy="509352"/>
          </a:xfrm>
          <a:custGeom>
            <a:avLst/>
            <a:gdLst/>
            <a:ahLst/>
            <a:cxnLst/>
            <a:rect l="l" t="t" r="r" b="b"/>
            <a:pathLst>
              <a:path w="509352" h="509352">
                <a:moveTo>
                  <a:pt x="0" y="0"/>
                </a:moveTo>
                <a:lnTo>
                  <a:pt x="509352" y="0"/>
                </a:lnTo>
                <a:lnTo>
                  <a:pt x="509352" y="509352"/>
                </a:lnTo>
                <a:lnTo>
                  <a:pt x="0" y="5093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150367" y="246253"/>
            <a:ext cx="3255766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36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PERUMAHAN</a:t>
            </a:r>
            <a:endParaRPr lang="en-US" sz="4000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696659" y="1407851"/>
            <a:ext cx="1636913" cy="37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0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status kepemilikan bangunan rumah</a:t>
            </a:r>
            <a:endParaRPr lang="en-US" sz="1275" b="1">
              <a:solidFill>
                <a:srgbClr val="FFFF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96659" y="2666896"/>
            <a:ext cx="2269325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sumber air minum</a:t>
            </a:r>
            <a:endParaRPr lang="en-US" sz="1275" b="1">
              <a:solidFill>
                <a:srgbClr val="FFFF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696659" y="3922336"/>
            <a:ext cx="2269325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sumber penerangan</a:t>
            </a:r>
            <a:endParaRPr lang="en-US" sz="1275" b="1">
              <a:solidFill>
                <a:srgbClr val="FFFF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375622" y="1887093"/>
            <a:ext cx="1134662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dirty="0" err="1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milik</a:t>
            </a:r>
            <a:r>
              <a:rPr lang="en-US" sz="1275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 </a:t>
            </a:r>
            <a:r>
              <a:rPr lang="en-US" sz="1275" dirty="0" err="1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sendiri</a:t>
            </a:r>
            <a:endParaRPr lang="en-US" sz="1275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717974" y="1801033"/>
            <a:ext cx="621647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id-ID" altLang="en-US" sz="2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55</a:t>
            </a:r>
            <a:r>
              <a:rPr lang="en-US" sz="2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%</a:t>
            </a:r>
            <a:endParaRPr lang="en-US" sz="2000" b="1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354306" y="3032597"/>
            <a:ext cx="1134662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id-ID" altLang="en-US" sz="1275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Isi Ulang</a:t>
            </a:r>
            <a:endParaRPr lang="id-ID" altLang="en-US" sz="1275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696659" y="2946536"/>
            <a:ext cx="621647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id-ID" altLang="en-US" sz="2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70</a:t>
            </a:r>
            <a:r>
              <a:rPr lang="en-US" sz="2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%</a:t>
            </a:r>
            <a:endParaRPr lang="en-US" sz="2000" b="1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354306" y="4261725"/>
            <a:ext cx="1134662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PLN</a:t>
            </a:r>
            <a:endParaRPr lang="en-US" sz="1275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696659" y="4175664"/>
            <a:ext cx="818457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9</a:t>
            </a:r>
            <a:r>
              <a:rPr lang="id-ID" altLang="en-US" sz="2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8 </a:t>
            </a:r>
            <a:r>
              <a:rPr lang="en-US" sz="2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%</a:t>
            </a:r>
            <a:endParaRPr lang="en-US" sz="2000" b="1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070846" y="1407851"/>
            <a:ext cx="1636913" cy="37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0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bahan bakar</a:t>
            </a:r>
            <a:endParaRPr lang="en-US" sz="1275" b="1">
              <a:solidFill>
                <a:srgbClr val="FFFF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  <a:p>
            <a:pPr algn="l">
              <a:lnSpc>
                <a:spcPts val="1390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memasak</a:t>
            </a:r>
            <a:endParaRPr lang="en-US" sz="1275" b="1">
              <a:solidFill>
                <a:srgbClr val="FFFF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070846" y="2666896"/>
            <a:ext cx="2269325" cy="21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b="1" dirty="0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Jenis </a:t>
            </a:r>
            <a:r>
              <a:rPr lang="en-US" sz="1275" b="1" dirty="0" err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Kloset</a:t>
            </a:r>
            <a:endParaRPr lang="en-US" sz="1275" b="1" dirty="0">
              <a:solidFill>
                <a:srgbClr val="FFFF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070846" y="3922336"/>
            <a:ext cx="2269325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b="1">
                <a:solidFill>
                  <a:srgbClr val="FFFF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tempat pembuangan tinja</a:t>
            </a:r>
            <a:endParaRPr lang="en-US" sz="1275" b="1">
              <a:solidFill>
                <a:srgbClr val="FFFF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749809" y="1887093"/>
            <a:ext cx="1134662" cy="21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Gas LPG 3 Kg</a:t>
            </a:r>
            <a:endParaRPr lang="en-US" sz="1275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092065" y="1800860"/>
            <a:ext cx="734695" cy="35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100 %</a:t>
            </a:r>
            <a:endParaRPr lang="en-US" sz="2000" b="1" dirty="0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728494" y="3032597"/>
            <a:ext cx="1134662" cy="21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Leher Angsa</a:t>
            </a:r>
            <a:endParaRPr lang="en-US" sz="1275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070846" y="2946536"/>
            <a:ext cx="621647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4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95</a:t>
            </a:r>
            <a:r>
              <a:rPr lang="en-US" sz="2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 %</a:t>
            </a:r>
            <a:endParaRPr lang="en-US" sz="2000" b="1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728494" y="4261725"/>
            <a:ext cx="1134662" cy="23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5"/>
              </a:lnSpc>
            </a:pPr>
            <a:r>
              <a:rPr lang="en-US" sz="1275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tangki septik</a:t>
            </a:r>
            <a:endParaRPr lang="en-US" sz="1275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070846" y="4175664"/>
            <a:ext cx="621647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94 %</a:t>
            </a:r>
            <a:endParaRPr lang="en-US" sz="2000" b="1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46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-5-</a:t>
            </a:r>
            <a:endParaRPr lang="en-US" sz="1200" b="1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49450" y="4776629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Sumber</a:t>
            </a:r>
            <a:r>
              <a:rPr lang="en-US" sz="1000" dirty="0">
                <a:solidFill>
                  <a:schemeClr val="bg1"/>
                </a:solidFill>
              </a:rPr>
              <a:t> Data: </a:t>
            </a:r>
            <a:r>
              <a:rPr lang="en-US" sz="1000" dirty="0" err="1">
                <a:solidFill>
                  <a:schemeClr val="bg1"/>
                </a:solidFill>
              </a:rPr>
              <a:t>Pendataan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Keluarga</a:t>
            </a:r>
            <a:r>
              <a:rPr lang="en-US" sz="1000" dirty="0">
                <a:solidFill>
                  <a:schemeClr val="bg1"/>
                </a:solidFill>
              </a:rPr>
              <a:t> Desa Cantik </a:t>
            </a:r>
            <a:r>
              <a:rPr lang="en-US" sz="1000" dirty="0" err="1">
                <a:solidFill>
                  <a:schemeClr val="bg1"/>
                </a:solidFill>
              </a:rPr>
              <a:t>Tahun</a:t>
            </a:r>
            <a:r>
              <a:rPr lang="en-US" sz="1000" dirty="0">
                <a:solidFill>
                  <a:schemeClr val="bg1"/>
                </a:solidFill>
              </a:rPr>
              <a:t> 2025</a:t>
            </a:r>
            <a:endParaRPr lang="id-ID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564" y="261102"/>
            <a:ext cx="4218871" cy="873974"/>
          </a:xfrm>
          <a:custGeom>
            <a:avLst/>
            <a:gdLst/>
            <a:ahLst/>
            <a:cxnLst/>
            <a:rect l="l" t="t" r="r" b="b"/>
            <a:pathLst>
              <a:path w="4218871" h="873974">
                <a:moveTo>
                  <a:pt x="0" y="0"/>
                </a:moveTo>
                <a:lnTo>
                  <a:pt x="4218872" y="0"/>
                </a:lnTo>
                <a:lnTo>
                  <a:pt x="4218872" y="873974"/>
                </a:lnTo>
                <a:lnTo>
                  <a:pt x="0" y="87397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4845" y="1289050"/>
            <a:ext cx="2215923" cy="437168"/>
            <a:chOff x="0" y="0"/>
            <a:chExt cx="2954564" cy="58289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954564" cy="582891"/>
              <a:chOff x="0" y="0"/>
              <a:chExt cx="1126816" cy="22230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26816" cy="222304"/>
              </a:xfrm>
              <a:custGeom>
                <a:avLst/>
                <a:gdLst/>
                <a:ahLst/>
                <a:cxnLst/>
                <a:rect l="l" t="t" r="r" b="b"/>
                <a:pathLst>
                  <a:path w="1126816" h="222304">
                    <a:moveTo>
                      <a:pt x="27950" y="0"/>
                    </a:moveTo>
                    <a:lnTo>
                      <a:pt x="1098866" y="0"/>
                    </a:lnTo>
                    <a:cubicBezTo>
                      <a:pt x="1114302" y="0"/>
                      <a:pt x="1126816" y="12514"/>
                      <a:pt x="1126816" y="27950"/>
                    </a:cubicBezTo>
                    <a:lnTo>
                      <a:pt x="1126816" y="194354"/>
                    </a:lnTo>
                    <a:cubicBezTo>
                      <a:pt x="1126816" y="209790"/>
                      <a:pt x="1114302" y="222304"/>
                      <a:pt x="1098866" y="222304"/>
                    </a:cubicBezTo>
                    <a:lnTo>
                      <a:pt x="27950" y="222304"/>
                    </a:lnTo>
                    <a:cubicBezTo>
                      <a:pt x="12514" y="222304"/>
                      <a:pt x="0" y="209790"/>
                      <a:pt x="0" y="194354"/>
                    </a:cubicBezTo>
                    <a:lnTo>
                      <a:pt x="0" y="27950"/>
                    </a:lnTo>
                    <a:cubicBezTo>
                      <a:pt x="0" y="12514"/>
                      <a:pt x="12514" y="0"/>
                      <a:pt x="279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1126816" cy="269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2362" y="63317"/>
              <a:ext cx="2809841" cy="456257"/>
              <a:chOff x="0" y="0"/>
              <a:chExt cx="1071621" cy="17400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71621" cy="174008"/>
              </a:xfrm>
              <a:custGeom>
                <a:avLst/>
                <a:gdLst/>
                <a:ahLst/>
                <a:cxnLst/>
                <a:rect l="l" t="t" r="r" b="b"/>
                <a:pathLst>
                  <a:path w="1071621" h="174008">
                    <a:moveTo>
                      <a:pt x="29390" y="0"/>
                    </a:moveTo>
                    <a:lnTo>
                      <a:pt x="1042231" y="0"/>
                    </a:lnTo>
                    <a:cubicBezTo>
                      <a:pt x="1050026" y="0"/>
                      <a:pt x="1057501" y="3096"/>
                      <a:pt x="1063013" y="8608"/>
                    </a:cubicBezTo>
                    <a:cubicBezTo>
                      <a:pt x="1068524" y="14120"/>
                      <a:pt x="1071621" y="21595"/>
                      <a:pt x="1071621" y="29390"/>
                    </a:cubicBezTo>
                    <a:lnTo>
                      <a:pt x="1071621" y="144618"/>
                    </a:lnTo>
                    <a:cubicBezTo>
                      <a:pt x="1071621" y="160850"/>
                      <a:pt x="1058463" y="174008"/>
                      <a:pt x="1042231" y="174008"/>
                    </a:cubicBezTo>
                    <a:lnTo>
                      <a:pt x="29390" y="174008"/>
                    </a:lnTo>
                    <a:cubicBezTo>
                      <a:pt x="21595" y="174008"/>
                      <a:pt x="14120" y="170912"/>
                      <a:pt x="8608" y="165400"/>
                    </a:cubicBezTo>
                    <a:cubicBezTo>
                      <a:pt x="3096" y="159888"/>
                      <a:pt x="0" y="152413"/>
                      <a:pt x="0" y="144618"/>
                    </a:cubicBezTo>
                    <a:lnTo>
                      <a:pt x="0" y="29390"/>
                    </a:lnTo>
                    <a:cubicBezTo>
                      <a:pt x="0" y="13158"/>
                      <a:pt x="13158" y="0"/>
                      <a:pt x="29390" y="0"/>
                    </a:cubicBezTo>
                    <a:close/>
                  </a:path>
                </a:pathLst>
              </a:custGeom>
              <a:solidFill>
                <a:srgbClr val="F4D991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071621" cy="221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ANAK YATIM</a:t>
                </a:r>
                <a:endParaRPr lang="en-US" sz="1600" b="1" dirty="0">
                  <a:solidFill>
                    <a:srgbClr val="000000"/>
                  </a:solidFill>
                  <a:latin typeface="Calibri (MS) Bold" panose="020F0702030404030204"/>
                  <a:ea typeface="Calibri (MS) Bold" panose="020F0702030404030204"/>
                  <a:cs typeface="Calibri (MS) Bold" panose="020F0702030404030204"/>
                  <a:sym typeface="Calibri (MS) Bold" panose="020F0702030404030204"/>
                </a:endParaRPr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944845" y="3744617"/>
            <a:ext cx="2215923" cy="437168"/>
            <a:chOff x="0" y="0"/>
            <a:chExt cx="2954564" cy="58289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954564" cy="582891"/>
              <a:chOff x="0" y="0"/>
              <a:chExt cx="1126816" cy="2223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26816" cy="222304"/>
              </a:xfrm>
              <a:custGeom>
                <a:avLst/>
                <a:gdLst/>
                <a:ahLst/>
                <a:cxnLst/>
                <a:rect l="l" t="t" r="r" b="b"/>
                <a:pathLst>
                  <a:path w="1126816" h="222304">
                    <a:moveTo>
                      <a:pt x="27950" y="0"/>
                    </a:moveTo>
                    <a:lnTo>
                      <a:pt x="1098866" y="0"/>
                    </a:lnTo>
                    <a:cubicBezTo>
                      <a:pt x="1114302" y="0"/>
                      <a:pt x="1126816" y="12514"/>
                      <a:pt x="1126816" y="27950"/>
                    </a:cubicBezTo>
                    <a:lnTo>
                      <a:pt x="1126816" y="194354"/>
                    </a:lnTo>
                    <a:cubicBezTo>
                      <a:pt x="1126816" y="209790"/>
                      <a:pt x="1114302" y="222304"/>
                      <a:pt x="1098866" y="222304"/>
                    </a:cubicBezTo>
                    <a:lnTo>
                      <a:pt x="27950" y="222304"/>
                    </a:lnTo>
                    <a:cubicBezTo>
                      <a:pt x="12514" y="222304"/>
                      <a:pt x="0" y="209790"/>
                      <a:pt x="0" y="194354"/>
                    </a:cubicBezTo>
                    <a:lnTo>
                      <a:pt x="0" y="27950"/>
                    </a:lnTo>
                    <a:cubicBezTo>
                      <a:pt x="0" y="12514"/>
                      <a:pt x="12514" y="0"/>
                      <a:pt x="279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126816" cy="269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72362" y="63317"/>
              <a:ext cx="2809841" cy="456257"/>
              <a:chOff x="0" y="0"/>
              <a:chExt cx="1071621" cy="17400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071621" cy="174008"/>
              </a:xfrm>
              <a:custGeom>
                <a:avLst/>
                <a:gdLst/>
                <a:ahLst/>
                <a:cxnLst/>
                <a:rect l="l" t="t" r="r" b="b"/>
                <a:pathLst>
                  <a:path w="1071621" h="174008">
                    <a:moveTo>
                      <a:pt x="29390" y="0"/>
                    </a:moveTo>
                    <a:lnTo>
                      <a:pt x="1042231" y="0"/>
                    </a:lnTo>
                    <a:cubicBezTo>
                      <a:pt x="1050026" y="0"/>
                      <a:pt x="1057501" y="3096"/>
                      <a:pt x="1063013" y="8608"/>
                    </a:cubicBezTo>
                    <a:cubicBezTo>
                      <a:pt x="1068524" y="14120"/>
                      <a:pt x="1071621" y="21595"/>
                      <a:pt x="1071621" y="29390"/>
                    </a:cubicBezTo>
                    <a:lnTo>
                      <a:pt x="1071621" y="144618"/>
                    </a:lnTo>
                    <a:cubicBezTo>
                      <a:pt x="1071621" y="160850"/>
                      <a:pt x="1058463" y="174008"/>
                      <a:pt x="1042231" y="174008"/>
                    </a:cubicBezTo>
                    <a:lnTo>
                      <a:pt x="29390" y="174008"/>
                    </a:lnTo>
                    <a:cubicBezTo>
                      <a:pt x="21595" y="174008"/>
                      <a:pt x="14120" y="170912"/>
                      <a:pt x="8608" y="165400"/>
                    </a:cubicBezTo>
                    <a:cubicBezTo>
                      <a:pt x="3096" y="159888"/>
                      <a:pt x="0" y="152413"/>
                      <a:pt x="0" y="144618"/>
                    </a:cubicBezTo>
                    <a:lnTo>
                      <a:pt x="0" y="29390"/>
                    </a:lnTo>
                    <a:cubicBezTo>
                      <a:pt x="0" y="13158"/>
                      <a:pt x="13158" y="0"/>
                      <a:pt x="29390" y="0"/>
                    </a:cubicBezTo>
                    <a:close/>
                  </a:path>
                </a:pathLst>
              </a:custGeom>
              <a:solidFill>
                <a:srgbClr val="F4D991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1071621" cy="221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JANDA</a:t>
                </a:r>
                <a:endParaRPr lang="en-US" sz="1275" b="1" dirty="0">
                  <a:solidFill>
                    <a:srgbClr val="000000"/>
                  </a:solidFill>
                  <a:latin typeface="Calibri (MS) Bold" panose="020F0702030404030204"/>
                  <a:ea typeface="Calibri (MS) Bold" panose="020F0702030404030204"/>
                  <a:cs typeface="Calibri (MS) Bold" panose="020F0702030404030204"/>
                  <a:sym typeface="Calibri (MS) Bold" panose="020F0702030404030204"/>
                </a:endParaRPr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4399232" y="1289050"/>
            <a:ext cx="2215923" cy="437168"/>
            <a:chOff x="0" y="0"/>
            <a:chExt cx="2954564" cy="58289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2954564" cy="582891"/>
              <a:chOff x="0" y="0"/>
              <a:chExt cx="1126816" cy="22230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126816" cy="222304"/>
              </a:xfrm>
              <a:custGeom>
                <a:avLst/>
                <a:gdLst/>
                <a:ahLst/>
                <a:cxnLst/>
                <a:rect l="l" t="t" r="r" b="b"/>
                <a:pathLst>
                  <a:path w="1126816" h="222304">
                    <a:moveTo>
                      <a:pt x="27950" y="0"/>
                    </a:moveTo>
                    <a:lnTo>
                      <a:pt x="1098866" y="0"/>
                    </a:lnTo>
                    <a:cubicBezTo>
                      <a:pt x="1114302" y="0"/>
                      <a:pt x="1126816" y="12514"/>
                      <a:pt x="1126816" y="27950"/>
                    </a:cubicBezTo>
                    <a:lnTo>
                      <a:pt x="1126816" y="194354"/>
                    </a:lnTo>
                    <a:cubicBezTo>
                      <a:pt x="1126816" y="209790"/>
                      <a:pt x="1114302" y="222304"/>
                      <a:pt x="1098866" y="222304"/>
                    </a:cubicBezTo>
                    <a:lnTo>
                      <a:pt x="27950" y="222304"/>
                    </a:lnTo>
                    <a:cubicBezTo>
                      <a:pt x="12514" y="222304"/>
                      <a:pt x="0" y="209790"/>
                      <a:pt x="0" y="194354"/>
                    </a:cubicBezTo>
                    <a:lnTo>
                      <a:pt x="0" y="27950"/>
                    </a:lnTo>
                    <a:cubicBezTo>
                      <a:pt x="0" y="12514"/>
                      <a:pt x="12514" y="0"/>
                      <a:pt x="279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126816" cy="269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72362" y="63317"/>
              <a:ext cx="2809841" cy="456257"/>
              <a:chOff x="0" y="0"/>
              <a:chExt cx="1071621" cy="17400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71621" cy="174008"/>
              </a:xfrm>
              <a:custGeom>
                <a:avLst/>
                <a:gdLst/>
                <a:ahLst/>
                <a:cxnLst/>
                <a:rect l="l" t="t" r="r" b="b"/>
                <a:pathLst>
                  <a:path w="1071621" h="174008">
                    <a:moveTo>
                      <a:pt x="29390" y="0"/>
                    </a:moveTo>
                    <a:lnTo>
                      <a:pt x="1042231" y="0"/>
                    </a:lnTo>
                    <a:cubicBezTo>
                      <a:pt x="1050026" y="0"/>
                      <a:pt x="1057501" y="3096"/>
                      <a:pt x="1063013" y="8608"/>
                    </a:cubicBezTo>
                    <a:cubicBezTo>
                      <a:pt x="1068524" y="14120"/>
                      <a:pt x="1071621" y="21595"/>
                      <a:pt x="1071621" y="29390"/>
                    </a:cubicBezTo>
                    <a:lnTo>
                      <a:pt x="1071621" y="144618"/>
                    </a:lnTo>
                    <a:cubicBezTo>
                      <a:pt x="1071621" y="160850"/>
                      <a:pt x="1058463" y="174008"/>
                      <a:pt x="1042231" y="174008"/>
                    </a:cubicBezTo>
                    <a:lnTo>
                      <a:pt x="29390" y="174008"/>
                    </a:lnTo>
                    <a:cubicBezTo>
                      <a:pt x="21595" y="174008"/>
                      <a:pt x="14120" y="170912"/>
                      <a:pt x="8608" y="165400"/>
                    </a:cubicBezTo>
                    <a:cubicBezTo>
                      <a:pt x="3096" y="159888"/>
                      <a:pt x="0" y="152413"/>
                      <a:pt x="0" y="144618"/>
                    </a:cubicBezTo>
                    <a:lnTo>
                      <a:pt x="0" y="29390"/>
                    </a:lnTo>
                    <a:cubicBezTo>
                      <a:pt x="0" y="13158"/>
                      <a:pt x="13158" y="0"/>
                      <a:pt x="29390" y="0"/>
                    </a:cubicBezTo>
                    <a:close/>
                  </a:path>
                </a:pathLst>
              </a:custGeom>
              <a:solidFill>
                <a:srgbClr val="F4D991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071621" cy="221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DISABILITAS</a:t>
                </a:r>
                <a:endParaRPr lang="en-US" sz="1275" b="1" dirty="0">
                  <a:solidFill>
                    <a:srgbClr val="000000"/>
                  </a:solidFill>
                  <a:latin typeface="Calibri (MS) Bold" panose="020F0702030404030204"/>
                  <a:ea typeface="Calibri (MS) Bold" panose="020F0702030404030204"/>
                  <a:cs typeface="Calibri (MS) Bold" panose="020F0702030404030204"/>
                  <a:sym typeface="Calibri (MS) Bold" panose="020F0702030404030204"/>
                </a:endParaRP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944845" y="2432050"/>
            <a:ext cx="2215923" cy="437168"/>
            <a:chOff x="0" y="0"/>
            <a:chExt cx="2954564" cy="582891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2954564" cy="582891"/>
              <a:chOff x="0" y="0"/>
              <a:chExt cx="1126816" cy="22230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26816" cy="222304"/>
              </a:xfrm>
              <a:custGeom>
                <a:avLst/>
                <a:gdLst/>
                <a:ahLst/>
                <a:cxnLst/>
                <a:rect l="l" t="t" r="r" b="b"/>
                <a:pathLst>
                  <a:path w="1126816" h="222304">
                    <a:moveTo>
                      <a:pt x="27950" y="0"/>
                    </a:moveTo>
                    <a:lnTo>
                      <a:pt x="1098866" y="0"/>
                    </a:lnTo>
                    <a:cubicBezTo>
                      <a:pt x="1114302" y="0"/>
                      <a:pt x="1126816" y="12514"/>
                      <a:pt x="1126816" y="27950"/>
                    </a:cubicBezTo>
                    <a:lnTo>
                      <a:pt x="1126816" y="194354"/>
                    </a:lnTo>
                    <a:cubicBezTo>
                      <a:pt x="1126816" y="209790"/>
                      <a:pt x="1114302" y="222304"/>
                      <a:pt x="1098866" y="222304"/>
                    </a:cubicBezTo>
                    <a:lnTo>
                      <a:pt x="27950" y="222304"/>
                    </a:lnTo>
                    <a:cubicBezTo>
                      <a:pt x="12514" y="222304"/>
                      <a:pt x="0" y="209790"/>
                      <a:pt x="0" y="194354"/>
                    </a:cubicBezTo>
                    <a:lnTo>
                      <a:pt x="0" y="27950"/>
                    </a:lnTo>
                    <a:cubicBezTo>
                      <a:pt x="0" y="12514"/>
                      <a:pt x="12514" y="0"/>
                      <a:pt x="279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1126816" cy="269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72362" y="63317"/>
              <a:ext cx="2809841" cy="456257"/>
              <a:chOff x="0" y="0"/>
              <a:chExt cx="1071621" cy="17400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071621" cy="174008"/>
              </a:xfrm>
              <a:custGeom>
                <a:avLst/>
                <a:gdLst/>
                <a:ahLst/>
                <a:cxnLst/>
                <a:rect l="l" t="t" r="r" b="b"/>
                <a:pathLst>
                  <a:path w="1071621" h="174008">
                    <a:moveTo>
                      <a:pt x="29390" y="0"/>
                    </a:moveTo>
                    <a:lnTo>
                      <a:pt x="1042231" y="0"/>
                    </a:lnTo>
                    <a:cubicBezTo>
                      <a:pt x="1050026" y="0"/>
                      <a:pt x="1057501" y="3096"/>
                      <a:pt x="1063013" y="8608"/>
                    </a:cubicBezTo>
                    <a:cubicBezTo>
                      <a:pt x="1068524" y="14120"/>
                      <a:pt x="1071621" y="21595"/>
                      <a:pt x="1071621" y="29390"/>
                    </a:cubicBezTo>
                    <a:lnTo>
                      <a:pt x="1071621" y="144618"/>
                    </a:lnTo>
                    <a:cubicBezTo>
                      <a:pt x="1071621" y="160850"/>
                      <a:pt x="1058463" y="174008"/>
                      <a:pt x="1042231" y="174008"/>
                    </a:cubicBezTo>
                    <a:lnTo>
                      <a:pt x="29390" y="174008"/>
                    </a:lnTo>
                    <a:cubicBezTo>
                      <a:pt x="21595" y="174008"/>
                      <a:pt x="14120" y="170912"/>
                      <a:pt x="8608" y="165400"/>
                    </a:cubicBezTo>
                    <a:cubicBezTo>
                      <a:pt x="3096" y="159888"/>
                      <a:pt x="0" y="152413"/>
                      <a:pt x="0" y="144618"/>
                    </a:cubicBezTo>
                    <a:lnTo>
                      <a:pt x="0" y="29390"/>
                    </a:lnTo>
                    <a:cubicBezTo>
                      <a:pt x="0" y="13158"/>
                      <a:pt x="13158" y="0"/>
                      <a:pt x="29390" y="0"/>
                    </a:cubicBezTo>
                    <a:close/>
                  </a:path>
                </a:pathLst>
              </a:custGeom>
              <a:solidFill>
                <a:srgbClr val="F4D991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1071621" cy="221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  <a:spcBef>
                    <a:spcPts val="600"/>
                  </a:spcBef>
                </a:pPr>
                <a:r>
                  <a:rPr lang="en-US" sz="1275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ANAK </a:t>
                </a:r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STUNTING</a:t>
                </a:r>
                <a:endParaRPr lang="en-US" sz="1275" b="1" dirty="0">
                  <a:solidFill>
                    <a:srgbClr val="000000"/>
                  </a:solidFill>
                  <a:latin typeface="Calibri (MS) Bold" panose="020F0702030404030204"/>
                  <a:ea typeface="Calibri (MS) Bold" panose="020F0702030404030204"/>
                  <a:cs typeface="Calibri (MS) Bold" panose="020F0702030404030204"/>
                  <a:sym typeface="Calibri (MS) Bold" panose="020F0702030404030204"/>
                </a:endParaRPr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4399232" y="2869219"/>
            <a:ext cx="2215923" cy="639831"/>
            <a:chOff x="0" y="0"/>
            <a:chExt cx="2954564" cy="853108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2954564" cy="853108"/>
              <a:chOff x="0" y="0"/>
              <a:chExt cx="1126816" cy="32536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26816" cy="325360"/>
              </a:xfrm>
              <a:custGeom>
                <a:avLst/>
                <a:gdLst/>
                <a:ahLst/>
                <a:cxnLst/>
                <a:rect l="l" t="t" r="r" b="b"/>
                <a:pathLst>
                  <a:path w="1126816" h="325360">
                    <a:moveTo>
                      <a:pt x="27950" y="0"/>
                    </a:moveTo>
                    <a:lnTo>
                      <a:pt x="1098866" y="0"/>
                    </a:lnTo>
                    <a:cubicBezTo>
                      <a:pt x="1114302" y="0"/>
                      <a:pt x="1126816" y="12514"/>
                      <a:pt x="1126816" y="27950"/>
                    </a:cubicBezTo>
                    <a:lnTo>
                      <a:pt x="1126816" y="297409"/>
                    </a:lnTo>
                    <a:cubicBezTo>
                      <a:pt x="1126816" y="312846"/>
                      <a:pt x="1114302" y="325360"/>
                      <a:pt x="1098866" y="325360"/>
                    </a:cubicBezTo>
                    <a:lnTo>
                      <a:pt x="27950" y="325360"/>
                    </a:lnTo>
                    <a:cubicBezTo>
                      <a:pt x="12514" y="325360"/>
                      <a:pt x="0" y="312846"/>
                      <a:pt x="0" y="297409"/>
                    </a:cubicBezTo>
                    <a:lnTo>
                      <a:pt x="0" y="27950"/>
                    </a:lnTo>
                    <a:cubicBezTo>
                      <a:pt x="0" y="12514"/>
                      <a:pt x="12514" y="0"/>
                      <a:pt x="2795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1126816" cy="3729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72362" y="63317"/>
              <a:ext cx="2809841" cy="726475"/>
              <a:chOff x="0" y="0"/>
              <a:chExt cx="1071621" cy="27706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071621" cy="277064"/>
              </a:xfrm>
              <a:custGeom>
                <a:avLst/>
                <a:gdLst/>
                <a:ahLst/>
                <a:cxnLst/>
                <a:rect l="l" t="t" r="r" b="b"/>
                <a:pathLst>
                  <a:path w="1071621" h="277064">
                    <a:moveTo>
                      <a:pt x="29390" y="0"/>
                    </a:moveTo>
                    <a:lnTo>
                      <a:pt x="1042231" y="0"/>
                    </a:lnTo>
                    <a:cubicBezTo>
                      <a:pt x="1050026" y="0"/>
                      <a:pt x="1057501" y="3096"/>
                      <a:pt x="1063013" y="8608"/>
                    </a:cubicBezTo>
                    <a:cubicBezTo>
                      <a:pt x="1068524" y="14120"/>
                      <a:pt x="1071621" y="21595"/>
                      <a:pt x="1071621" y="29390"/>
                    </a:cubicBezTo>
                    <a:lnTo>
                      <a:pt x="1071621" y="247674"/>
                    </a:lnTo>
                    <a:cubicBezTo>
                      <a:pt x="1071621" y="263906"/>
                      <a:pt x="1058463" y="277064"/>
                      <a:pt x="1042231" y="277064"/>
                    </a:cubicBezTo>
                    <a:lnTo>
                      <a:pt x="29390" y="277064"/>
                    </a:lnTo>
                    <a:cubicBezTo>
                      <a:pt x="13158" y="277064"/>
                      <a:pt x="0" y="263906"/>
                      <a:pt x="0" y="247674"/>
                    </a:cubicBezTo>
                    <a:lnTo>
                      <a:pt x="0" y="29390"/>
                    </a:lnTo>
                    <a:cubicBezTo>
                      <a:pt x="0" y="13158"/>
                      <a:pt x="13158" y="0"/>
                      <a:pt x="29390" y="0"/>
                    </a:cubicBezTo>
                    <a:close/>
                  </a:path>
                </a:pathLst>
              </a:custGeom>
              <a:solidFill>
                <a:srgbClr val="F4D991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1071621" cy="3246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85"/>
                  </a:lnSpc>
                </a:pPr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PENDERITA</a:t>
                </a:r>
                <a:r>
                  <a:rPr lang="en-US" sz="1275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 PENYAKIT </a:t>
                </a:r>
                <a:r>
                  <a:rPr lang="en-US" sz="1600" b="1" dirty="0">
                    <a:solidFill>
                      <a:srgbClr val="000000"/>
                    </a:solidFill>
                    <a:latin typeface="Calibri (MS) Bold" panose="020F0702030404030204"/>
                    <a:ea typeface="Calibri (MS) Bold" panose="020F0702030404030204"/>
                    <a:cs typeface="Calibri (MS) Bold" panose="020F0702030404030204"/>
                    <a:sym typeface="Calibri (MS) Bold" panose="020F0702030404030204"/>
                  </a:rPr>
                  <a:t>MENAHUN</a:t>
                </a:r>
                <a:endParaRPr lang="en-US" sz="1275" b="1" dirty="0">
                  <a:solidFill>
                    <a:srgbClr val="000000"/>
                  </a:solidFill>
                  <a:latin typeface="Calibri (MS) Bold" panose="020F0702030404030204"/>
                  <a:ea typeface="Calibri (MS) Bold" panose="020F0702030404030204"/>
                  <a:cs typeface="Calibri (MS) Bold" panose="020F0702030404030204"/>
                  <a:sym typeface="Calibri (MS) Bold" panose="020F0702030404030204"/>
                </a:endParaRPr>
              </a:p>
            </p:txBody>
          </p:sp>
        </p:grpSp>
      </p:grpSp>
      <p:sp>
        <p:nvSpPr>
          <p:cNvPr id="38" name="Freeform 38"/>
          <p:cNvSpPr/>
          <p:nvPr/>
        </p:nvSpPr>
        <p:spPr>
          <a:xfrm>
            <a:off x="1022983" y="1363803"/>
            <a:ext cx="510615" cy="886100"/>
          </a:xfrm>
          <a:custGeom>
            <a:avLst/>
            <a:gdLst/>
            <a:ahLst/>
            <a:cxnLst/>
            <a:rect l="l" t="t" r="r" b="b"/>
            <a:pathLst>
              <a:path w="510615" h="886100">
                <a:moveTo>
                  <a:pt x="0" y="0"/>
                </a:moveTo>
                <a:lnTo>
                  <a:pt x="510615" y="0"/>
                </a:lnTo>
                <a:lnTo>
                  <a:pt x="510615" y="886100"/>
                </a:lnTo>
                <a:lnTo>
                  <a:pt x="0" y="886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668501" y="1390559"/>
            <a:ext cx="492267" cy="832587"/>
          </a:xfrm>
          <a:custGeom>
            <a:avLst/>
            <a:gdLst/>
            <a:ahLst/>
            <a:cxnLst/>
            <a:rect l="l" t="t" r="r" b="b"/>
            <a:pathLst>
              <a:path w="492267" h="832587">
                <a:moveTo>
                  <a:pt x="0" y="0"/>
                </a:moveTo>
                <a:lnTo>
                  <a:pt x="492267" y="0"/>
                </a:lnTo>
                <a:lnTo>
                  <a:pt x="492267" y="832587"/>
                </a:lnTo>
                <a:lnTo>
                  <a:pt x="0" y="8325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859436" y="3820285"/>
            <a:ext cx="811128" cy="868678"/>
          </a:xfrm>
          <a:custGeom>
            <a:avLst/>
            <a:gdLst/>
            <a:ahLst/>
            <a:cxnLst/>
            <a:rect l="l" t="t" r="r" b="b"/>
            <a:pathLst>
              <a:path w="811128" h="868678">
                <a:moveTo>
                  <a:pt x="0" y="0"/>
                </a:moveTo>
                <a:lnTo>
                  <a:pt x="811128" y="0"/>
                </a:lnTo>
                <a:lnTo>
                  <a:pt x="811128" y="868677"/>
                </a:lnTo>
                <a:lnTo>
                  <a:pt x="0" y="868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738526" y="2566599"/>
            <a:ext cx="869494" cy="886108"/>
          </a:xfrm>
          <a:custGeom>
            <a:avLst/>
            <a:gdLst/>
            <a:ahLst/>
            <a:cxnLst/>
            <a:rect l="l" t="t" r="r" b="b"/>
            <a:pathLst>
              <a:path w="869494" h="886108">
                <a:moveTo>
                  <a:pt x="0" y="0"/>
                </a:moveTo>
                <a:lnTo>
                  <a:pt x="869494" y="0"/>
                </a:lnTo>
                <a:lnTo>
                  <a:pt x="869494" y="886108"/>
                </a:lnTo>
                <a:lnTo>
                  <a:pt x="0" y="8861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087877" y="1367425"/>
            <a:ext cx="448826" cy="989147"/>
          </a:xfrm>
          <a:custGeom>
            <a:avLst/>
            <a:gdLst/>
            <a:ahLst/>
            <a:cxnLst/>
            <a:rect l="l" t="t" r="r" b="b"/>
            <a:pathLst>
              <a:path w="448826" h="989147">
                <a:moveTo>
                  <a:pt x="0" y="0"/>
                </a:moveTo>
                <a:lnTo>
                  <a:pt x="448825" y="0"/>
                </a:lnTo>
                <a:lnTo>
                  <a:pt x="448825" y="989147"/>
                </a:lnTo>
                <a:lnTo>
                  <a:pt x="0" y="989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4332343" y="1363803"/>
            <a:ext cx="583958" cy="969226"/>
          </a:xfrm>
          <a:custGeom>
            <a:avLst/>
            <a:gdLst/>
            <a:ahLst/>
            <a:cxnLst/>
            <a:rect l="l" t="t" r="r" b="b"/>
            <a:pathLst>
              <a:path w="583958" h="969226">
                <a:moveTo>
                  <a:pt x="0" y="0"/>
                </a:moveTo>
                <a:lnTo>
                  <a:pt x="583959" y="0"/>
                </a:lnTo>
                <a:lnTo>
                  <a:pt x="583959" y="969225"/>
                </a:lnTo>
                <a:lnTo>
                  <a:pt x="0" y="969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5859397" y="3189134"/>
            <a:ext cx="977785" cy="930118"/>
          </a:xfrm>
          <a:custGeom>
            <a:avLst/>
            <a:gdLst/>
            <a:ahLst/>
            <a:cxnLst/>
            <a:rect l="l" t="t" r="r" b="b"/>
            <a:pathLst>
              <a:path w="977785" h="930118">
                <a:moveTo>
                  <a:pt x="0" y="0"/>
                </a:moveTo>
                <a:lnTo>
                  <a:pt x="977785" y="0"/>
                </a:lnTo>
                <a:lnTo>
                  <a:pt x="977785" y="930118"/>
                </a:lnTo>
                <a:lnTo>
                  <a:pt x="0" y="9301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2015345" y="244064"/>
            <a:ext cx="3529310" cy="66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3600" b="1" dirty="0">
                <a:solidFill>
                  <a:srgbClr val="000000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KESEJAHTERAAN</a:t>
            </a:r>
            <a:endParaRPr lang="en-US" sz="4000" b="1" dirty="0">
              <a:solidFill>
                <a:srgbClr val="000000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891030" y="1737360"/>
            <a:ext cx="544830" cy="53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id-ID" altLang="en-US" sz="3000" b="1" dirty="0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68</a:t>
            </a:r>
            <a:endParaRPr lang="id-ID" altLang="en-US" sz="3000" b="1" dirty="0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891202" y="2879298"/>
            <a:ext cx="419695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0</a:t>
            </a:r>
            <a:endParaRPr lang="en-US" sz="3000" b="1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670685" y="4194175"/>
            <a:ext cx="874395" cy="53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id-ID" altLang="en-US" sz="36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278</a:t>
            </a:r>
            <a:endParaRPr lang="id-ID" altLang="en-US" sz="3600" b="1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301470" y="1737495"/>
            <a:ext cx="419695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13</a:t>
            </a:r>
            <a:endParaRPr lang="en-US" sz="3000" b="1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297346" y="3521229"/>
            <a:ext cx="419695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id-ID" altLang="en-US" sz="3000" b="1">
                <a:solidFill>
                  <a:srgbClr val="FFFFFF"/>
                </a:solidFill>
                <a:latin typeface="Calibri (MS) Bold" panose="020F0702030404030204"/>
                <a:ea typeface="Calibri (MS) Bold" panose="020F0702030404030204"/>
                <a:cs typeface="Calibri (MS) Bold" panose="020F0702030404030204"/>
                <a:sym typeface="Calibri (MS) Bold" panose="020F0702030404030204"/>
              </a:rPr>
              <a:t>0</a:t>
            </a:r>
            <a:endParaRPr lang="id-ID" altLang="en-US" sz="3000" b="1">
              <a:solidFill>
                <a:srgbClr val="FFFFFF"/>
              </a:solidFill>
              <a:latin typeface="Calibri (MS) Bold" panose="020F0702030404030204"/>
              <a:ea typeface="Calibri (MS) Bold" panose="020F0702030404030204"/>
              <a:cs typeface="Calibri (MS) Bold" panose="020F0702030404030204"/>
              <a:sym typeface="Calibri (MS) Bold" panose="020F0702030404030204"/>
            </a:endParaRPr>
          </a:p>
        </p:txBody>
      </p:sp>
      <p:sp>
        <p:nvSpPr>
          <p:cNvPr id="51" name="TextBox 18"/>
          <p:cNvSpPr txBox="1"/>
          <p:nvPr/>
        </p:nvSpPr>
        <p:spPr>
          <a:xfrm>
            <a:off x="3533576" y="4835926"/>
            <a:ext cx="489348" cy="3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1200" b="1" dirty="0">
                <a:solidFill>
                  <a:srgbClr val="FFFFFF"/>
                </a:solidFill>
                <a:latin typeface="Calibri (MS)" panose="020F0502020204030204"/>
                <a:ea typeface="Calibri (MS)" panose="020F0502020204030204"/>
                <a:cs typeface="Calibri (MS)" panose="020F0502020204030204"/>
                <a:sym typeface="Calibri (MS)" panose="020F0502020204030204"/>
              </a:rPr>
              <a:t>-6-</a:t>
            </a:r>
            <a:endParaRPr lang="en-US" sz="1200" b="1" dirty="0">
              <a:solidFill>
                <a:srgbClr val="FFFFFF"/>
              </a:solidFill>
              <a:latin typeface="Calibri (MS)" panose="020F0502020204030204"/>
              <a:ea typeface="Calibri (MS)" panose="020F0502020204030204"/>
              <a:cs typeface="Calibri (MS)" panose="020F0502020204030204"/>
              <a:sym typeface="Calibri (MS)" panose="020F050202020403020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49450" y="4776629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Sumber</a:t>
            </a:r>
            <a:r>
              <a:rPr lang="en-US" sz="1000" dirty="0">
                <a:solidFill>
                  <a:schemeClr val="bg1"/>
                </a:solidFill>
              </a:rPr>
              <a:t> Data: </a:t>
            </a:r>
            <a:r>
              <a:rPr lang="en-US" sz="1000" dirty="0" err="1">
                <a:solidFill>
                  <a:schemeClr val="bg1"/>
                </a:solidFill>
              </a:rPr>
              <a:t>Pendataan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Keluarga</a:t>
            </a:r>
            <a:r>
              <a:rPr lang="en-US" sz="1000" dirty="0">
                <a:solidFill>
                  <a:schemeClr val="bg1"/>
                </a:solidFill>
              </a:rPr>
              <a:t> Desa Cantik </a:t>
            </a:r>
            <a:r>
              <a:rPr lang="en-US" sz="1000" dirty="0" err="1">
                <a:solidFill>
                  <a:schemeClr val="bg1"/>
                </a:solidFill>
              </a:rPr>
              <a:t>Tahun</a:t>
            </a:r>
            <a:r>
              <a:rPr lang="en-US" sz="1000" dirty="0">
                <a:solidFill>
                  <a:schemeClr val="bg1"/>
                </a:solidFill>
              </a:rPr>
              <a:t> 2025</a:t>
            </a:r>
            <a:endParaRPr lang="id-ID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2277" y="866277"/>
            <a:ext cx="3595446" cy="359544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85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2452891" y="1278970"/>
            <a:ext cx="2654217" cy="2698061"/>
          </a:xfrm>
          <a:custGeom>
            <a:avLst/>
            <a:gdLst/>
            <a:ahLst/>
            <a:cxnLst/>
            <a:rect l="l" t="t" r="r" b="b"/>
            <a:pathLst>
              <a:path w="2654217" h="2698061">
                <a:moveTo>
                  <a:pt x="0" y="0"/>
                </a:moveTo>
                <a:lnTo>
                  <a:pt x="2654218" y="0"/>
                </a:lnTo>
                <a:lnTo>
                  <a:pt x="2654218" y="2698060"/>
                </a:lnTo>
                <a:lnTo>
                  <a:pt x="0" y="269806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s 7"/>
          <p:cNvSpPr/>
          <p:nvPr/>
        </p:nvSpPr>
        <p:spPr>
          <a:xfrm>
            <a:off x="1492250" y="4263390"/>
            <a:ext cx="5102225" cy="8020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id-ID" alt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TERIMA KASIH</a:t>
            </a:r>
            <a:endParaRPr lang="id-ID" altLang="en-US" sz="5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WPS Presentation</Application>
  <PresentationFormat>Custom</PresentationFormat>
  <Paragraphs>141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Poppins Bold</vt:lpstr>
      <vt:lpstr>Poppins Semi-Bold</vt:lpstr>
      <vt:lpstr>Poppins</vt:lpstr>
      <vt:lpstr>Calibri (MS) Bold</vt:lpstr>
      <vt:lpstr>Calibri (MS)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booklet descan</dc:title>
  <dc:creator/>
  <cp:lastModifiedBy>Teluk Kijing 3</cp:lastModifiedBy>
  <cp:revision>30</cp:revision>
  <dcterms:created xsi:type="dcterms:W3CDTF">2006-08-16T00:00:00Z</dcterms:created>
  <dcterms:modified xsi:type="dcterms:W3CDTF">2025-10-07T03:38:20Z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E78340BA7E9945ECA9826E17CCDE66B1_12</vt:lpwstr>
  </property>
  <property fmtid="{D5CDD505-2E9C-101B-9397-08002B2CF9AE}" pid="3" name="KSOProductBuildVer">
    <vt:lpwstr>1033-12.2.0.22549</vt:lpwstr>
  </property>
</Properties>
</file>